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8" r:id="rId3"/>
    <p:sldId id="259" r:id="rId4"/>
    <p:sldId id="266" r:id="rId5"/>
    <p:sldId id="260" r:id="rId6"/>
    <p:sldId id="265" r:id="rId7"/>
    <p:sldId id="261" r:id="rId8"/>
    <p:sldId id="262" r:id="rId9"/>
    <p:sldId id="263" r:id="rId10"/>
    <p:sldId id="267" r:id="rId11"/>
    <p:sldId id="269" r:id="rId12"/>
    <p:sldId id="270" r:id="rId13"/>
    <p:sldId id="272" r:id="rId14"/>
    <p:sldId id="275" r:id="rId15"/>
    <p:sldId id="273" r:id="rId16"/>
    <p:sldId id="274" r:id="rId17"/>
    <p:sldId id="264" r:id="rId18"/>
  </p:sldIdLst>
  <p:sldSz cx="9144000" cy="6858000" type="screen4x3"/>
  <p:notesSz cx="6718300" cy="98552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00"/>
    <a:srgbClr val="FF9900"/>
    <a:srgbClr val="0008A4"/>
    <a:srgbClr val="290A9A"/>
    <a:srgbClr val="004C22"/>
    <a:srgbClr val="3166CF"/>
    <a:srgbClr val="3E6FD2"/>
    <a:srgbClr val="2D5EC1"/>
    <a:srgbClr val="BDD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5" d="100"/>
          <a:sy n="85" d="100"/>
        </p:scale>
        <p:origin x="-2364" y="-6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einema\Desktop\SFC2014%20-%20OP%20summaries%209%20March.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invertIfNegative val="0"/>
          <c:cat>
            <c:strRef>
              <c:f>'2014-2020'!$AF$92:$AF$118</c:f>
              <c:strCache>
                <c:ptCount val="27"/>
                <c:pt idx="0">
                  <c:v>AT</c:v>
                </c:pt>
                <c:pt idx="1">
                  <c:v>LU</c:v>
                </c:pt>
                <c:pt idx="2">
                  <c:v>DE</c:v>
                </c:pt>
                <c:pt idx="3">
                  <c:v>CY</c:v>
                </c:pt>
                <c:pt idx="4">
                  <c:v>GR</c:v>
                </c:pt>
                <c:pt idx="5">
                  <c:v>FR</c:v>
                </c:pt>
                <c:pt idx="6">
                  <c:v>IT</c:v>
                </c:pt>
                <c:pt idx="7">
                  <c:v>UK</c:v>
                </c:pt>
                <c:pt idx="8">
                  <c:v>BE</c:v>
                </c:pt>
                <c:pt idx="9">
                  <c:v>PT</c:v>
                </c:pt>
                <c:pt idx="10">
                  <c:v>BG</c:v>
                </c:pt>
                <c:pt idx="11">
                  <c:v>HU</c:v>
                </c:pt>
                <c:pt idx="12">
                  <c:v>SE</c:v>
                </c:pt>
                <c:pt idx="13">
                  <c:v>RO</c:v>
                </c:pt>
                <c:pt idx="14">
                  <c:v>PL</c:v>
                </c:pt>
                <c:pt idx="15">
                  <c:v>EE</c:v>
                </c:pt>
                <c:pt idx="16">
                  <c:v>CZ</c:v>
                </c:pt>
                <c:pt idx="17">
                  <c:v>TC</c:v>
                </c:pt>
                <c:pt idx="18">
                  <c:v>SK</c:v>
                </c:pt>
                <c:pt idx="19">
                  <c:v>HR</c:v>
                </c:pt>
                <c:pt idx="20">
                  <c:v>LV</c:v>
                </c:pt>
                <c:pt idx="21">
                  <c:v>ES</c:v>
                </c:pt>
                <c:pt idx="22">
                  <c:v>LT</c:v>
                </c:pt>
                <c:pt idx="23">
                  <c:v>MT</c:v>
                </c:pt>
                <c:pt idx="24">
                  <c:v>SI</c:v>
                </c:pt>
                <c:pt idx="25">
                  <c:v>FI</c:v>
                </c:pt>
                <c:pt idx="26">
                  <c:v>IE</c:v>
                </c:pt>
              </c:strCache>
            </c:strRef>
          </c:cat>
          <c:val>
            <c:numRef>
              <c:f>'2014-2020'!$AI$92:$AI$118</c:f>
              <c:numCache>
                <c:formatCode>0%</c:formatCode>
                <c:ptCount val="27"/>
                <c:pt idx="0">
                  <c:v>1</c:v>
                </c:pt>
                <c:pt idx="1">
                  <c:v>0.82001409127540981</c:v>
                </c:pt>
                <c:pt idx="2">
                  <c:v>0.69030703841537688</c:v>
                </c:pt>
                <c:pt idx="3">
                  <c:v>0.67416816236366151</c:v>
                </c:pt>
                <c:pt idx="4">
                  <c:v>0.36308989217124588</c:v>
                </c:pt>
                <c:pt idx="5">
                  <c:v>0.3588169770071985</c:v>
                </c:pt>
                <c:pt idx="6">
                  <c:v>0.29199974681784691</c:v>
                </c:pt>
                <c:pt idx="7">
                  <c:v>0.29119472104812255</c:v>
                </c:pt>
                <c:pt idx="8">
                  <c:v>0.2821505609827622</c:v>
                </c:pt>
                <c:pt idx="9">
                  <c:v>0.26511177398053376</c:v>
                </c:pt>
                <c:pt idx="10">
                  <c:v>0.23038206907634229</c:v>
                </c:pt>
                <c:pt idx="11">
                  <c:v>0.20601708133167068</c:v>
                </c:pt>
                <c:pt idx="12">
                  <c:v>0.16204766696929232</c:v>
                </c:pt>
                <c:pt idx="13">
                  <c:v>0.15904738808438529</c:v>
                </c:pt>
                <c:pt idx="14">
                  <c:v>0.14636135091027039</c:v>
                </c:pt>
                <c:pt idx="15">
                  <c:v>0.14391405730608497</c:v>
                </c:pt>
                <c:pt idx="16">
                  <c:v>0.1437953740746381</c:v>
                </c:pt>
                <c:pt idx="17">
                  <c:v>0.11108192437538998</c:v>
                </c:pt>
                <c:pt idx="18">
                  <c:v>0.10962403535757444</c:v>
                </c:pt>
                <c:pt idx="19">
                  <c:v>0.10423054366369766</c:v>
                </c:pt>
                <c:pt idx="20">
                  <c:v>8.6884063798213645E-2</c:v>
                </c:pt>
                <c:pt idx="21">
                  <c:v>7.9209290154387602E-2</c:v>
                </c:pt>
                <c:pt idx="22">
                  <c:v>6.5805967932182213E-2</c:v>
                </c:pt>
                <c:pt idx="23">
                  <c:v>4.5108318622516567E-2</c:v>
                </c:pt>
                <c:pt idx="24">
                  <c:v>3.4193811958381656E-2</c:v>
                </c:pt>
                <c:pt idx="25">
                  <c:v>0</c:v>
                </c:pt>
                <c:pt idx="26">
                  <c:v>0</c:v>
                </c:pt>
              </c:numCache>
            </c:numRef>
          </c:val>
        </c:ser>
        <c:dLbls>
          <c:showLegendKey val="0"/>
          <c:showVal val="0"/>
          <c:showCatName val="0"/>
          <c:showSerName val="0"/>
          <c:showPercent val="0"/>
          <c:showBubbleSize val="0"/>
        </c:dLbls>
        <c:gapWidth val="175"/>
        <c:overlap val="100"/>
        <c:axId val="92294528"/>
        <c:axId val="96314496"/>
      </c:barChart>
      <c:catAx>
        <c:axId val="92294528"/>
        <c:scaling>
          <c:orientation val="minMax"/>
        </c:scaling>
        <c:delete val="0"/>
        <c:axPos val="b"/>
        <c:majorTickMark val="out"/>
        <c:minorTickMark val="none"/>
        <c:tickLblPos val="nextTo"/>
        <c:txPr>
          <a:bodyPr/>
          <a:lstStyle/>
          <a:p>
            <a:pPr>
              <a:defRPr sz="1200"/>
            </a:pPr>
            <a:endParaRPr lang="en-US"/>
          </a:p>
        </c:txPr>
        <c:crossAx val="96314496"/>
        <c:crossesAt val="0"/>
        <c:auto val="1"/>
        <c:lblAlgn val="ctr"/>
        <c:lblOffset val="100"/>
        <c:noMultiLvlLbl val="0"/>
      </c:catAx>
      <c:valAx>
        <c:axId val="96314496"/>
        <c:scaling>
          <c:orientation val="minMax"/>
          <c:max val="1.01"/>
          <c:min val="0"/>
        </c:scaling>
        <c:delete val="0"/>
        <c:axPos val="l"/>
        <c:majorGridlines/>
        <c:numFmt formatCode="0%" sourceLinked="1"/>
        <c:majorTickMark val="out"/>
        <c:minorTickMark val="none"/>
        <c:tickLblPos val="nextTo"/>
        <c:txPr>
          <a:bodyPr/>
          <a:lstStyle/>
          <a:p>
            <a:pPr>
              <a:defRPr sz="1400"/>
            </a:pPr>
            <a:endParaRPr lang="en-US"/>
          </a:p>
        </c:txPr>
        <c:crossAx val="92294528"/>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04736"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360313"/>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04736" y="9360313"/>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algn="r">
              <a:defRPr>
                <a:solidFill>
                  <a:schemeClr val="tx1"/>
                </a:solidFill>
                <a:latin typeface="Arial" charset="0"/>
              </a:defRPr>
            </a:lvl1pPr>
          </a:lstStyle>
          <a:p>
            <a:fld id="{3538A990-0409-4F03-9C0B-081751DA8F3B}" type="slidenum">
              <a:rPr lang="en-GB" altLang="en-US"/>
              <a:pPr/>
              <a:t>‹#›</a:t>
            </a:fld>
            <a:endParaRPr lang="en-GB" altLang="en-US"/>
          </a:p>
        </p:txBody>
      </p:sp>
    </p:spTree>
    <p:extLst>
      <p:ext uri="{BB962C8B-B14F-4D97-AF65-F5344CB8AC3E}">
        <p14:creationId xmlns:p14="http://schemas.microsoft.com/office/powerpoint/2010/main" val="25413913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04736"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1516" y="4680945"/>
            <a:ext cx="5375268" cy="4435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0" y="9360313"/>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04736" y="9360313"/>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algn="r">
              <a:defRPr>
                <a:solidFill>
                  <a:schemeClr val="tx1"/>
                </a:solidFill>
                <a:latin typeface="Arial" charset="0"/>
              </a:defRPr>
            </a:lvl1pPr>
          </a:lstStyle>
          <a:p>
            <a:fld id="{7A6BE745-011E-4E96-A403-550C62F4F438}" type="slidenum">
              <a:rPr lang="en-GB" altLang="en-US"/>
              <a:pPr/>
              <a:t>‹#›</a:t>
            </a:fld>
            <a:endParaRPr lang="en-GB" altLang="en-US"/>
          </a:p>
        </p:txBody>
      </p:sp>
    </p:spTree>
    <p:extLst>
      <p:ext uri="{BB962C8B-B14F-4D97-AF65-F5344CB8AC3E}">
        <p14:creationId xmlns:p14="http://schemas.microsoft.com/office/powerpoint/2010/main" val="26519799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6BE745-011E-4E96-A403-550C62F4F438}" type="slidenum">
              <a:rPr lang="en-GB" altLang="en-US" smtClean="0"/>
              <a:pPr/>
              <a:t>3</a:t>
            </a:fld>
            <a:endParaRPr lang="en-GB" altLang="en-US"/>
          </a:p>
        </p:txBody>
      </p:sp>
    </p:spTree>
    <p:extLst>
      <p:ext uri="{BB962C8B-B14F-4D97-AF65-F5344CB8AC3E}">
        <p14:creationId xmlns:p14="http://schemas.microsoft.com/office/powerpoint/2010/main" val="38976230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5356A6FE-B80D-425F-9B0C-7CE907DAA0C2}"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728ACC1-9296-41A0-9B89-D607E9A4B3FE}" type="slidenum">
              <a:rPr lang="en-GB" altLang="en-US"/>
              <a:pPr/>
              <a:t>‹#›</a:t>
            </a:fld>
            <a:endParaRPr lang="en-GB" altLang="en-US"/>
          </a:p>
        </p:txBody>
      </p:sp>
    </p:spTree>
    <p:extLst>
      <p:ext uri="{BB962C8B-B14F-4D97-AF65-F5344CB8AC3E}">
        <p14:creationId xmlns:p14="http://schemas.microsoft.com/office/powerpoint/2010/main" val="151478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D0747D73-5811-4961-BFF5-776E186B115F}" type="slidenum">
              <a:rPr lang="en-GB" altLang="en-US"/>
              <a:pPr/>
              <a:t>‹#›</a:t>
            </a:fld>
            <a:endParaRPr lang="en-GB" altLang="en-US"/>
          </a:p>
        </p:txBody>
      </p:sp>
    </p:spTree>
    <p:extLst>
      <p:ext uri="{BB962C8B-B14F-4D97-AF65-F5344CB8AC3E}">
        <p14:creationId xmlns:p14="http://schemas.microsoft.com/office/powerpoint/2010/main" val="1226456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FA31A7E-4B91-4AE6-B41F-EFBFFD4AFC42}" type="slidenum">
              <a:rPr lang="en-GB" altLang="en-US"/>
              <a:pPr/>
              <a:t>‹#›</a:t>
            </a:fld>
            <a:endParaRPr lang="en-GB" altLang="en-US"/>
          </a:p>
        </p:txBody>
      </p:sp>
    </p:spTree>
    <p:extLst>
      <p:ext uri="{BB962C8B-B14F-4D97-AF65-F5344CB8AC3E}">
        <p14:creationId xmlns:p14="http://schemas.microsoft.com/office/powerpoint/2010/main" val="3971009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10CAA90A-AA2F-4045-B758-6428D6499736}" type="slidenum">
              <a:rPr lang="en-GB" altLang="en-US"/>
              <a:pPr/>
              <a:t>‹#›</a:t>
            </a:fld>
            <a:endParaRPr lang="en-GB" altLang="en-US"/>
          </a:p>
        </p:txBody>
      </p:sp>
    </p:spTree>
    <p:extLst>
      <p:ext uri="{BB962C8B-B14F-4D97-AF65-F5344CB8AC3E}">
        <p14:creationId xmlns:p14="http://schemas.microsoft.com/office/powerpoint/2010/main" val="2469798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0253D456-E3A8-4427-8E85-729DBB112BCF}" type="slidenum">
              <a:rPr lang="en-GB" altLang="en-US"/>
              <a:pPr/>
              <a:t>‹#›</a:t>
            </a:fld>
            <a:endParaRPr lang="en-GB" altLang="en-US"/>
          </a:p>
        </p:txBody>
      </p:sp>
    </p:spTree>
    <p:extLst>
      <p:ext uri="{BB962C8B-B14F-4D97-AF65-F5344CB8AC3E}">
        <p14:creationId xmlns:p14="http://schemas.microsoft.com/office/powerpoint/2010/main" val="3910786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BA26416A-3499-41FA-B759-B2A0B87F96D3}" type="slidenum">
              <a:rPr lang="en-GB" altLang="en-US"/>
              <a:pPr/>
              <a:t>‹#›</a:t>
            </a:fld>
            <a:endParaRPr lang="en-GB" altLang="en-US"/>
          </a:p>
        </p:txBody>
      </p:sp>
    </p:spTree>
    <p:extLst>
      <p:ext uri="{BB962C8B-B14F-4D97-AF65-F5344CB8AC3E}">
        <p14:creationId xmlns:p14="http://schemas.microsoft.com/office/powerpoint/2010/main" val="2578428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2634A692-4172-4D01-8888-B5A6CD4D6A7D}" type="slidenum">
              <a:rPr lang="en-GB" altLang="en-US"/>
              <a:pPr/>
              <a:t>‹#›</a:t>
            </a:fld>
            <a:endParaRPr lang="en-GB" altLang="en-US"/>
          </a:p>
        </p:txBody>
      </p:sp>
    </p:spTree>
    <p:extLst>
      <p:ext uri="{BB962C8B-B14F-4D97-AF65-F5344CB8AC3E}">
        <p14:creationId xmlns:p14="http://schemas.microsoft.com/office/powerpoint/2010/main" val="32478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53CE070D-85FE-4F1B-9DB3-FA4604F4A5A2}" type="slidenum">
              <a:rPr lang="en-GB" altLang="en-US"/>
              <a:pPr/>
              <a:t>‹#›</a:t>
            </a:fld>
            <a:endParaRPr lang="en-GB" altLang="en-US"/>
          </a:p>
        </p:txBody>
      </p:sp>
    </p:spTree>
    <p:extLst>
      <p:ext uri="{BB962C8B-B14F-4D97-AF65-F5344CB8AC3E}">
        <p14:creationId xmlns:p14="http://schemas.microsoft.com/office/powerpoint/2010/main" val="2204593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27AAC2FE-762F-46B3-BC9D-18937C951CB5}" type="slidenum">
              <a:rPr lang="en-GB" altLang="en-US"/>
              <a:pPr/>
              <a:t>‹#›</a:t>
            </a:fld>
            <a:endParaRPr lang="en-GB" altLang="en-US"/>
          </a:p>
        </p:txBody>
      </p:sp>
    </p:spTree>
    <p:extLst>
      <p:ext uri="{BB962C8B-B14F-4D97-AF65-F5344CB8AC3E}">
        <p14:creationId xmlns:p14="http://schemas.microsoft.com/office/powerpoint/2010/main" val="84983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991ED704-9D2E-4E67-8DFE-536D340D5271}" type="slidenum">
              <a:rPr lang="en-GB" altLang="en-US"/>
              <a:pPr/>
              <a:t>‹#›</a:t>
            </a:fld>
            <a:endParaRPr lang="en-GB" altLang="en-US"/>
          </a:p>
        </p:txBody>
      </p:sp>
    </p:spTree>
    <p:extLst>
      <p:ext uri="{BB962C8B-B14F-4D97-AF65-F5344CB8AC3E}">
        <p14:creationId xmlns:p14="http://schemas.microsoft.com/office/powerpoint/2010/main" val="353964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24C2556E-6C63-405A-8DEA-8B7AEB0B4543}"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ec.europa.eu/regional_policy/sources/docgener/informat/2014/guidance_fiche_transport.pdf" TargetMode="External"/><Relationship Id="rId2" Type="http://schemas.openxmlformats.org/officeDocument/2006/relationships/hyperlink" Target="http://ec.europa.eu/regional_policy/sources/docgener/informat/2014/guidance_urban_mobility.pdf" TargetMode="External"/><Relationship Id="rId1" Type="http://schemas.openxmlformats.org/officeDocument/2006/relationships/slideLayout" Target="../slideLayouts/slideLayout2.xml"/><Relationship Id="rId6" Type="http://schemas.openxmlformats.org/officeDocument/2006/relationships/hyperlink" Target="http://ec.europa.eu/transport/themes/urban/cpt/index_en.htm" TargetMode="External"/><Relationship Id="rId5" Type="http://schemas.openxmlformats.org/officeDocument/2006/relationships/hyperlink" Target="http://ec.europa.eu/transport/themes/urban/urban_mobility/ump_en.htm" TargetMode="External"/><Relationship Id="rId4" Type="http://schemas.openxmlformats.org/officeDocument/2006/relationships/hyperlink" Target="https://myintracomm-collab.ec.europa.eu/dg/regio/contractandopnegociations/shared%20documents/ltt%20on%20sustainable%20transport%20(to4).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p:cNvSpPr>
            <a:spLocks noGrp="1" noChangeArrowheads="1"/>
          </p:cNvSpPr>
          <p:nvPr>
            <p:ph type="ctrTitle"/>
          </p:nvPr>
        </p:nvSpPr>
        <p:spPr>
          <a:xfrm>
            <a:off x="755576" y="2565400"/>
            <a:ext cx="8280474" cy="790575"/>
          </a:xfrm>
        </p:spPr>
        <p:txBody>
          <a:bodyPr/>
          <a:lstStyle/>
          <a:p>
            <a:r>
              <a:rPr lang="fr-BE" altLang="en-US" sz="4000" dirty="0" err="1" smtClean="0"/>
              <a:t>Cohesion</a:t>
            </a:r>
            <a:r>
              <a:rPr lang="fr-BE" altLang="en-US" sz="4000" dirty="0" smtClean="0"/>
              <a:t> </a:t>
            </a:r>
            <a:r>
              <a:rPr lang="fr-BE" altLang="en-US" sz="4000" dirty="0" err="1" smtClean="0"/>
              <a:t>policy</a:t>
            </a:r>
            <a:r>
              <a:rPr lang="fr-BE" altLang="en-US" sz="4000" dirty="0" smtClean="0"/>
              <a:t> support for </a:t>
            </a:r>
            <a:r>
              <a:rPr lang="fr-BE" altLang="en-US" sz="4000" dirty="0" err="1" smtClean="0"/>
              <a:t>sustainable</a:t>
            </a:r>
            <a:r>
              <a:rPr lang="fr-BE" altLang="en-US" sz="4000" dirty="0" smtClean="0"/>
              <a:t> </a:t>
            </a:r>
            <a:r>
              <a:rPr lang="fr-BE" altLang="en-US" sz="4000" dirty="0" err="1" smtClean="0"/>
              <a:t>urban</a:t>
            </a:r>
            <a:r>
              <a:rPr lang="fr-BE" altLang="en-US" sz="4000" dirty="0" smtClean="0"/>
              <a:t> </a:t>
            </a:r>
            <a:r>
              <a:rPr lang="fr-BE" altLang="en-US" sz="4000" dirty="0" err="1" smtClean="0"/>
              <a:t>mobility</a:t>
            </a:r>
            <a:endParaRPr lang="en-GB" altLang="en-US" sz="4000" dirty="0"/>
          </a:p>
        </p:txBody>
      </p:sp>
      <p:sp>
        <p:nvSpPr>
          <p:cNvPr id="81926" name="Rectangle 6"/>
          <p:cNvSpPr>
            <a:spLocks noGrp="1" noChangeArrowheads="1"/>
          </p:cNvSpPr>
          <p:nvPr>
            <p:ph type="subTitle" idx="1"/>
          </p:nvPr>
        </p:nvSpPr>
        <p:spPr>
          <a:xfrm>
            <a:off x="611188" y="4004469"/>
            <a:ext cx="8532812" cy="1728787"/>
          </a:xfrm>
        </p:spPr>
        <p:txBody>
          <a:bodyPr/>
          <a:lstStyle/>
          <a:p>
            <a:r>
              <a:rPr lang="fr-BE" altLang="en-US" sz="2800" dirty="0" smtClean="0"/>
              <a:t>Vincent </a:t>
            </a:r>
            <a:r>
              <a:rPr lang="fr-BE" altLang="en-US" sz="2800" dirty="0" err="1" smtClean="0"/>
              <a:t>Leiner</a:t>
            </a:r>
            <a:r>
              <a:rPr lang="fr-BE" altLang="en-US" sz="2800" dirty="0" smtClean="0"/>
              <a:t>/Jaroslav </a:t>
            </a:r>
            <a:r>
              <a:rPr lang="fr-BE" altLang="en-US" sz="2800" dirty="0" err="1" smtClean="0"/>
              <a:t>Straka</a:t>
            </a:r>
            <a:r>
              <a:rPr lang="fr-BE" altLang="en-US" sz="2800" dirty="0" smtClean="0"/>
              <a:t>, </a:t>
            </a:r>
            <a:r>
              <a:rPr lang="fr-BE" altLang="en-US" sz="2000" dirty="0" smtClean="0"/>
              <a:t>G.1 – Transport/F4 </a:t>
            </a:r>
            <a:r>
              <a:rPr lang="fr-BE" altLang="en-US" sz="2000" dirty="0" err="1" smtClean="0"/>
              <a:t>Slovakia</a:t>
            </a:r>
            <a:endParaRPr lang="fr-BE" altLang="en-US" sz="2000" dirty="0" smtClean="0"/>
          </a:p>
          <a:p>
            <a:endParaRPr lang="fr-BE" altLang="en-US" sz="2000" dirty="0"/>
          </a:p>
          <a:p>
            <a:r>
              <a:rPr lang="fr-BE" altLang="en-US" sz="2000" dirty="0" smtClean="0"/>
              <a:t>On </a:t>
            </a:r>
            <a:r>
              <a:rPr lang="fr-BE" altLang="en-US" sz="2000" dirty="0" err="1" smtClean="0"/>
              <a:t>behalf</a:t>
            </a:r>
            <a:r>
              <a:rPr lang="fr-BE" altLang="en-US" sz="2000" dirty="0" smtClean="0"/>
              <a:t> of 'transport' and '</a:t>
            </a:r>
            <a:r>
              <a:rPr lang="fr-BE" altLang="en-US" sz="2000" dirty="0" err="1" smtClean="0"/>
              <a:t>sustainable</a:t>
            </a:r>
            <a:r>
              <a:rPr lang="fr-BE" altLang="en-US" sz="2000" dirty="0" smtClean="0"/>
              <a:t>' teams</a:t>
            </a:r>
            <a:endParaRPr lang="fr-BE" alt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dirty="0" smtClean="0"/>
              <a:t>From programming to implementation</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35496" y="2060848"/>
            <a:ext cx="9001000"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lvl="0"/>
            <a:endParaRPr lang="en-GB" sz="1400" dirty="0" smtClean="0"/>
          </a:p>
          <a:p>
            <a:pPr lvl="0"/>
            <a:r>
              <a:rPr lang="en-GB" sz="1800" i="0" dirty="0" smtClean="0"/>
              <a:t>'Urban transport' investments primarily under TO4 (55%) – TO7 (20%) and multi-TO priority axes (25%)</a:t>
            </a:r>
          </a:p>
          <a:p>
            <a:pPr lvl="0"/>
            <a:endParaRPr lang="en-GB" sz="1800" i="0" dirty="0"/>
          </a:p>
          <a:p>
            <a:pPr lvl="0"/>
            <a:r>
              <a:rPr lang="en-GB" sz="1800" i="0" dirty="0"/>
              <a:t>S</a:t>
            </a:r>
            <a:r>
              <a:rPr lang="en-GB" sz="1800" i="0" dirty="0" smtClean="0"/>
              <a:t>election of IP4e by MS might have been guided by Thematic Concentration, ear-marking for TO4, and limited access to TO7</a:t>
            </a:r>
          </a:p>
          <a:p>
            <a:pPr marL="0" lvl="0" indent="0">
              <a:buNone/>
            </a:pPr>
            <a:endParaRPr lang="en-GB" sz="1800" i="0" dirty="0" smtClean="0"/>
          </a:p>
          <a:p>
            <a:r>
              <a:rPr lang="en-GB" sz="1800" i="0" dirty="0"/>
              <a:t>For investments under </a:t>
            </a:r>
            <a:r>
              <a:rPr lang="en-GB" sz="1800" b="1" i="0" dirty="0"/>
              <a:t>4e</a:t>
            </a:r>
            <a:r>
              <a:rPr lang="en-GB" sz="1800" i="0" dirty="0"/>
              <a:t>, investments must be part of  </a:t>
            </a:r>
            <a:r>
              <a:rPr lang="en-GB" sz="1800" b="1" i="0" dirty="0" smtClean="0"/>
              <a:t>balanced (!), cross-sectorial (!) </a:t>
            </a:r>
            <a:r>
              <a:rPr lang="en-GB" sz="1800" i="0" dirty="0"/>
              <a:t>low-carbon strategy and focus must be on </a:t>
            </a:r>
            <a:r>
              <a:rPr lang="en-GB" sz="1800" i="0" dirty="0" smtClean="0"/>
              <a:t>selection of </a:t>
            </a:r>
            <a:r>
              <a:rPr lang="en-GB" sz="1800" b="1" i="0" dirty="0" smtClean="0"/>
              <a:t>cost-effective measures </a:t>
            </a:r>
            <a:r>
              <a:rPr lang="en-GB" sz="1800" i="0" dirty="0"/>
              <a:t>for reducing CO2 and oil dependence. </a:t>
            </a:r>
            <a:endParaRPr lang="en-GB" sz="1800" i="0" dirty="0" smtClean="0"/>
          </a:p>
          <a:p>
            <a:pPr lvl="0"/>
            <a:endParaRPr lang="en-GB" sz="1800" dirty="0"/>
          </a:p>
          <a:p>
            <a:pPr lvl="0"/>
            <a:r>
              <a:rPr lang="en-GB" sz="1800" i="0" dirty="0" smtClean="0"/>
              <a:t>Selected TOs, IPs, Specific Objectives need to fit together and be properly reflected by the indicators, 'types of actions supported', 'guiding principles for selection' – and </a:t>
            </a:r>
            <a:r>
              <a:rPr lang="en-GB" sz="1800" b="1" i="0" dirty="0" smtClean="0"/>
              <a:t>selection criteria</a:t>
            </a:r>
            <a:r>
              <a:rPr lang="en-GB" sz="1800" i="0" dirty="0" smtClean="0"/>
              <a:t>.</a:t>
            </a:r>
          </a:p>
          <a:p>
            <a:pPr lvl="0"/>
            <a:endParaRPr lang="en-GB" sz="1400" dirty="0"/>
          </a:p>
          <a:p>
            <a:pPr lvl="0"/>
            <a:endParaRPr lang="en-GB" sz="800" dirty="0"/>
          </a:p>
          <a:p>
            <a:pPr marL="0" lvl="0" indent="0">
              <a:buNone/>
            </a:pPr>
            <a:endParaRPr lang="en-GB" sz="800" dirty="0"/>
          </a:p>
          <a:p>
            <a:pPr marL="0" lvl="0" indent="0">
              <a:buNone/>
            </a:pPr>
            <a:endParaRPr lang="en-GB" sz="1400" dirty="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4236637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dirty="0" smtClean="0"/>
              <a:t>From programming to implementation</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60848"/>
            <a:ext cx="8856984"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lvl="0" indent="0">
              <a:buNone/>
            </a:pPr>
            <a:r>
              <a:rPr lang="en-GB" sz="1800" i="0" dirty="0" smtClean="0"/>
              <a:t>Urban transport projects should be supported that </a:t>
            </a:r>
          </a:p>
          <a:p>
            <a:pPr marL="0" lvl="0" indent="0">
              <a:buNone/>
            </a:pPr>
            <a:r>
              <a:rPr lang="en-GB" sz="1800" i="0" dirty="0" smtClean="0"/>
              <a:t>	(a) clearly contribute to delivering the OP (in particular the 	relevant TO and IP) – and 'sustainable development' – Art 8 CPR</a:t>
            </a:r>
          </a:p>
          <a:p>
            <a:pPr marL="0" lvl="0" indent="0">
              <a:buNone/>
            </a:pPr>
            <a:endParaRPr lang="en-GB" sz="800" i="0" dirty="0" smtClean="0"/>
          </a:p>
          <a:p>
            <a:pPr marL="0" lvl="0" indent="0">
              <a:buNone/>
            </a:pPr>
            <a:r>
              <a:rPr lang="en-GB" sz="1800" i="0" dirty="0"/>
              <a:t>	</a:t>
            </a:r>
            <a:r>
              <a:rPr lang="en-GB" sz="1800" i="0" dirty="0" smtClean="0"/>
              <a:t>(b) that are embedded into an integrated strateg</a:t>
            </a:r>
            <a:r>
              <a:rPr lang="en-GB" sz="1800" i="0" dirty="0"/>
              <a:t>y</a:t>
            </a:r>
            <a:r>
              <a:rPr lang="en-GB" sz="1800" i="0" dirty="0" smtClean="0"/>
              <a:t> for sustainable </a:t>
            </a:r>
            <a:r>
              <a:rPr lang="en-GB" sz="1800" i="0" dirty="0"/>
              <a:t>	</a:t>
            </a:r>
            <a:r>
              <a:rPr lang="en-GB" sz="1800" i="0" dirty="0" smtClean="0"/>
              <a:t>urban mobility/development. (Is there a Sustainable Urban 	Mobility Plan? Integrated urban development strategy?</a:t>
            </a:r>
          </a:p>
          <a:p>
            <a:pPr marL="0" lvl="0" indent="0">
              <a:buNone/>
            </a:pPr>
            <a:endParaRPr lang="en-GB" sz="800" i="0" dirty="0" smtClean="0"/>
          </a:p>
          <a:p>
            <a:pPr marL="0" lvl="0" indent="0">
              <a:buNone/>
            </a:pPr>
            <a:r>
              <a:rPr lang="en-GB" sz="1800" i="0" dirty="0" smtClean="0"/>
              <a:t>	(c) fill the gap where above is not in place; </a:t>
            </a:r>
          </a:p>
          <a:p>
            <a:pPr marL="0" lvl="0" indent="0">
              <a:buNone/>
            </a:pPr>
            <a:endParaRPr lang="en-GB" sz="800" i="0" dirty="0" smtClean="0"/>
          </a:p>
          <a:p>
            <a:pPr marL="0" lvl="0" indent="0">
              <a:buNone/>
            </a:pPr>
            <a:r>
              <a:rPr lang="en-GB" sz="1800" i="0" dirty="0" smtClean="0"/>
              <a:t>	(d) are result-oriented and </a:t>
            </a:r>
            <a:r>
              <a:rPr lang="en-GB" sz="1800" i="0" dirty="0" smtClean="0"/>
              <a:t>cost-effective, including appropriate 	service procurement and contract implementation;</a:t>
            </a:r>
            <a:endParaRPr lang="en-GB" sz="1800" i="0" dirty="0" smtClean="0"/>
          </a:p>
          <a:p>
            <a:pPr marL="0" lvl="0" indent="0">
              <a:buNone/>
            </a:pPr>
            <a:endParaRPr lang="en-GB" sz="800" i="0" dirty="0" smtClean="0"/>
          </a:p>
          <a:p>
            <a:pPr marL="0" lvl="0" indent="0">
              <a:buNone/>
            </a:pPr>
            <a:r>
              <a:rPr lang="en-GB" sz="1800" i="0" dirty="0" smtClean="0"/>
              <a:t>	(e) properly designed: feasibility study; CBA; demand analysis </a:t>
            </a:r>
          </a:p>
          <a:p>
            <a:pPr marL="0" lvl="0" indent="0">
              <a:buNone/>
            </a:pPr>
            <a:endParaRPr lang="en-GB" sz="900" i="0" dirty="0"/>
          </a:p>
          <a:p>
            <a:pPr marL="0" lvl="0" indent="0">
              <a:buNone/>
            </a:pPr>
            <a:r>
              <a:rPr lang="en-GB" sz="1800" i="0" dirty="0"/>
              <a:t>See ECA report on Effectiveness of EU-supported public urban transport </a:t>
            </a:r>
            <a:r>
              <a:rPr lang="en-GB" sz="1800" i="0" dirty="0" smtClean="0"/>
              <a:t>projects!</a:t>
            </a:r>
            <a:endParaRPr lang="en-GB" sz="1800" i="0" dirty="0"/>
          </a:p>
          <a:p>
            <a:pPr marL="0" lvl="0" indent="0">
              <a:buNone/>
            </a:pPr>
            <a:endParaRPr lang="en-GB" sz="1800" i="0" dirty="0" smtClean="0"/>
          </a:p>
          <a:p>
            <a:pPr marL="0" lvl="0" indent="0">
              <a:buNone/>
            </a:pPr>
            <a:r>
              <a:rPr lang="en-GB" sz="1800" i="0" dirty="0" smtClean="0"/>
              <a:t> </a:t>
            </a:r>
            <a:endParaRPr lang="en-GB" sz="1800" i="0" dirty="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4077928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dirty="0" smtClean="0"/>
              <a:t>Financing of the rolling stock </a:t>
            </a:r>
            <a:r>
              <a:rPr lang="en-US" altLang="en-US" dirty="0" smtClean="0"/>
              <a:t>– railway – project with state aid relevance</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60848"/>
            <a:ext cx="8856984"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lvl="0" indent="0">
              <a:buNone/>
            </a:pPr>
            <a:endParaRPr lang="en-GB" sz="1800" i="0" dirty="0" smtClean="0"/>
          </a:p>
          <a:p>
            <a:pPr marL="0" lvl="0" indent="0">
              <a:buNone/>
            </a:pPr>
            <a:r>
              <a:rPr lang="en-GB" sz="1800" i="0" dirty="0" smtClean="0"/>
              <a:t>Member </a:t>
            </a:r>
            <a:r>
              <a:rPr lang="en-GB" sz="1800" i="0" dirty="0"/>
              <a:t>States can invest in modernisation of existing or purchase of new rolling stock, linked to </a:t>
            </a:r>
            <a:r>
              <a:rPr lang="en-GB" sz="1800" i="0" dirty="0" smtClean="0"/>
              <a:t>the wider </a:t>
            </a:r>
            <a:r>
              <a:rPr lang="en-GB" sz="1800" i="0" dirty="0"/>
              <a:t>modernisation of the rail network, notably on the core TEN-T corridors with a view </a:t>
            </a:r>
            <a:r>
              <a:rPr lang="en-GB" sz="1800" i="0" dirty="0" smtClean="0"/>
              <a:t>to improving </a:t>
            </a:r>
            <a:r>
              <a:rPr lang="en-GB" sz="1800" i="0" dirty="0"/>
              <a:t>quality of </a:t>
            </a:r>
            <a:r>
              <a:rPr lang="en-GB" sz="1800" i="0" dirty="0" smtClean="0"/>
              <a:t>services.  </a:t>
            </a:r>
            <a:endParaRPr lang="en-GB" sz="1800" i="0" dirty="0"/>
          </a:p>
          <a:p>
            <a:pPr marL="0" lvl="0" indent="0">
              <a:buNone/>
            </a:pPr>
            <a:r>
              <a:rPr lang="en-GB" sz="1800" i="0" dirty="0"/>
              <a:t>As far as rolling stock projects for passengers are foreseen, the following conditions should be met </a:t>
            </a:r>
            <a:r>
              <a:rPr lang="en-GB" sz="1800" i="0" dirty="0" smtClean="0"/>
              <a:t>for the </a:t>
            </a:r>
            <a:r>
              <a:rPr lang="en-GB" sz="1800" i="0" dirty="0"/>
              <a:t>funding of acquisition of new rolling stock:</a:t>
            </a:r>
          </a:p>
          <a:p>
            <a:pPr marL="0" lvl="0" indent="0">
              <a:buNone/>
            </a:pPr>
            <a:r>
              <a:rPr lang="en-GB" sz="1800" i="0" dirty="0" err="1"/>
              <a:t>i</a:t>
            </a:r>
            <a:r>
              <a:rPr lang="en-GB" sz="1800" i="0" dirty="0"/>
              <a:t>. It should be linked to an improvement of the infrastructure; in any case the parameter </a:t>
            </a:r>
            <a:r>
              <a:rPr lang="en-GB" sz="1800" i="0" dirty="0" smtClean="0"/>
              <a:t>values of </a:t>
            </a:r>
            <a:r>
              <a:rPr lang="en-GB" sz="1800" i="0" dirty="0"/>
              <a:t>the rolling stock have to match the parameter values of the infrastructure.</a:t>
            </a:r>
          </a:p>
          <a:p>
            <a:pPr marL="0" lvl="0" indent="0">
              <a:buNone/>
            </a:pPr>
            <a:r>
              <a:rPr lang="en-GB" sz="1800" i="0" dirty="0"/>
              <a:t>ii. The rolling stock should primarily be used for traffic under public service obligations (PSO),</a:t>
            </a:r>
          </a:p>
          <a:p>
            <a:pPr marL="0" lvl="0" indent="0">
              <a:buNone/>
            </a:pPr>
            <a:endParaRPr lang="en-GB" sz="1800" i="0" dirty="0"/>
          </a:p>
          <a:p>
            <a:pPr marL="0" lvl="0" indent="0">
              <a:buNone/>
            </a:pPr>
            <a:r>
              <a:rPr lang="en-GB" sz="1800" i="0" dirty="0" smtClean="0"/>
              <a:t>	</a:t>
            </a:r>
          </a:p>
          <a:p>
            <a:pPr marL="0" lvl="0" indent="0">
              <a:buNone/>
            </a:pPr>
            <a:r>
              <a:rPr lang="en-GB" sz="1800" i="0" dirty="0" smtClean="0"/>
              <a:t> </a:t>
            </a:r>
            <a:endParaRPr lang="en-GB" sz="1800" i="0" dirty="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065884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dirty="0" smtClean="0"/>
              <a:t>Financing of the rolling stock – railway/PSO</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41623"/>
            <a:ext cx="8856984"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None/>
            </a:pPr>
            <a:endParaRPr lang="en-GB" sz="1800" i="0" dirty="0" smtClean="0"/>
          </a:p>
          <a:p>
            <a:pPr marL="0" indent="0">
              <a:buNone/>
            </a:pPr>
            <a:r>
              <a:rPr lang="en-GB" sz="1800" i="0" dirty="0" smtClean="0"/>
              <a:t>ii</a:t>
            </a:r>
            <a:r>
              <a:rPr lang="en-GB" sz="1800" i="0" dirty="0" smtClean="0"/>
              <a:t>. The </a:t>
            </a:r>
            <a:r>
              <a:rPr lang="en-GB" sz="1800" i="0" dirty="0"/>
              <a:t>rolling stock should primarily be used for traffic under public service obligations (PSO</a:t>
            </a:r>
            <a:r>
              <a:rPr lang="en-GB" sz="1800" i="0" dirty="0" smtClean="0"/>
              <a:t>), pursuant to 1370/2007 Regulation </a:t>
            </a:r>
            <a:endParaRPr lang="en-GB" sz="1800" i="0" dirty="0"/>
          </a:p>
          <a:p>
            <a:pPr marL="400050" lvl="1" indent="0">
              <a:buNone/>
            </a:pPr>
            <a:r>
              <a:rPr lang="en-GB" sz="1400" i="0" dirty="0" smtClean="0"/>
              <a:t>1) territoriality</a:t>
            </a:r>
            <a:r>
              <a:rPr lang="en-GB" sz="1400" i="0" dirty="0"/>
              <a:t>: the co-funded rolling stock should be used only within a given </a:t>
            </a:r>
            <a:r>
              <a:rPr lang="en-GB" sz="1400" i="0" dirty="0" smtClean="0"/>
              <a:t>territorial entity </a:t>
            </a:r>
            <a:r>
              <a:rPr lang="en-GB" sz="1400" i="0" dirty="0"/>
              <a:t>(city/region/State)</a:t>
            </a:r>
          </a:p>
          <a:p>
            <a:pPr marL="400050" lvl="1" indent="0">
              <a:buNone/>
            </a:pPr>
            <a:r>
              <a:rPr lang="en-GB" sz="1400" i="0" dirty="0"/>
              <a:t>2) improvement of quality standards, which could be used as result indicators in </a:t>
            </a:r>
            <a:r>
              <a:rPr lang="en-GB" sz="1400" i="0" dirty="0" smtClean="0"/>
              <a:t>the programme</a:t>
            </a:r>
            <a:endParaRPr lang="en-GB" sz="1400" i="0" dirty="0"/>
          </a:p>
          <a:p>
            <a:pPr marL="0" lvl="0" indent="0">
              <a:buNone/>
            </a:pPr>
            <a:r>
              <a:rPr lang="en-GB" sz="1800" i="0" dirty="0"/>
              <a:t>iii. Where possible, the rolling stock should not be owned by a railway undertaking, but by </a:t>
            </a:r>
            <a:r>
              <a:rPr lang="en-GB" sz="1800" i="0" dirty="0" smtClean="0"/>
              <a:t>a </a:t>
            </a:r>
            <a:r>
              <a:rPr lang="en-GB" sz="1800" b="1" i="0" dirty="0" smtClean="0"/>
              <a:t>Public</a:t>
            </a:r>
            <a:r>
              <a:rPr lang="en-GB" sz="1800" i="0" dirty="0" smtClean="0"/>
              <a:t> </a:t>
            </a:r>
            <a:r>
              <a:rPr lang="en-GB" sz="1800" b="1" i="0" dirty="0" smtClean="0"/>
              <a:t>ROSCO </a:t>
            </a:r>
            <a:r>
              <a:rPr lang="en-GB" sz="1800" b="1" i="0" dirty="0"/>
              <a:t>(Rolling Stock Company) </a:t>
            </a:r>
            <a:r>
              <a:rPr lang="en-GB" sz="1800" i="0" dirty="0"/>
              <a:t>or </a:t>
            </a:r>
            <a:r>
              <a:rPr lang="en-GB" sz="1800" b="1" i="0" dirty="0"/>
              <a:t>a public authority and be made available on a </a:t>
            </a:r>
            <a:r>
              <a:rPr lang="en-GB" sz="1800" b="1" i="0" dirty="0" smtClean="0"/>
              <a:t>non-discriminatory basis </a:t>
            </a:r>
            <a:r>
              <a:rPr lang="en-GB" sz="1800" b="1" i="0" dirty="0"/>
              <a:t>to the railway undertakings</a:t>
            </a:r>
            <a:r>
              <a:rPr lang="en-GB" sz="1800" i="0" dirty="0"/>
              <a:t>.</a:t>
            </a:r>
          </a:p>
          <a:p>
            <a:pPr marL="0" lvl="0" indent="0">
              <a:buNone/>
            </a:pPr>
            <a:r>
              <a:rPr lang="en-GB" sz="1800" i="0" dirty="0"/>
              <a:t>Modernisation of existing rolling stock (</a:t>
            </a:r>
            <a:r>
              <a:rPr lang="en-GB" sz="1800" i="0" dirty="0" err="1"/>
              <a:t>eg</a:t>
            </a:r>
            <a:r>
              <a:rPr lang="en-GB" sz="1800" i="0" dirty="0"/>
              <a:t>. signalling and control systems) is eligible according to </a:t>
            </a:r>
            <a:r>
              <a:rPr lang="en-GB" sz="1800" i="0" dirty="0" smtClean="0"/>
              <a:t>the railway </a:t>
            </a:r>
            <a:r>
              <a:rPr lang="en-GB" sz="1800" i="0" dirty="0"/>
              <a:t>state aid guidelines </a:t>
            </a:r>
            <a:r>
              <a:rPr lang="en-GB" sz="1800" i="0" dirty="0" smtClean="0"/>
              <a:t>in force. </a:t>
            </a:r>
            <a:endParaRPr lang="en-GB" sz="1800" i="0" dirty="0"/>
          </a:p>
          <a:p>
            <a:pPr marL="0" lvl="0" indent="0">
              <a:buNone/>
            </a:pPr>
            <a:r>
              <a:rPr lang="en-GB" sz="1800" i="0" dirty="0" smtClean="0"/>
              <a:t> </a:t>
            </a:r>
            <a:endParaRPr lang="en-GB" sz="1800" i="0" dirty="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346634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dirty="0" smtClean="0"/>
              <a:t>Financing of the rolling stock – urban transport/PSO</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60848"/>
            <a:ext cx="8856984"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lvl="0" indent="0">
              <a:buNone/>
            </a:pPr>
            <a:r>
              <a:rPr lang="en-GB" sz="1800" i="0" dirty="0"/>
              <a:t>It should be linked to an improvement of the infrastructure; in any case the parameter values of the rolling stock have to match the parameter values of the infrastructure.</a:t>
            </a:r>
          </a:p>
          <a:p>
            <a:pPr marL="0" indent="0">
              <a:buNone/>
            </a:pPr>
            <a:r>
              <a:rPr lang="en-GB" sz="1800" i="0" dirty="0" smtClean="0"/>
              <a:t>The </a:t>
            </a:r>
            <a:r>
              <a:rPr lang="en-GB" sz="1800" i="0" dirty="0"/>
              <a:t>rolling stock should primarily be used for traffic under public service obligations (PSO</a:t>
            </a:r>
            <a:r>
              <a:rPr lang="en-GB" sz="1800" i="0" dirty="0" smtClean="0"/>
              <a:t>), pursuant to 1370/2007 Regulation </a:t>
            </a:r>
          </a:p>
          <a:p>
            <a:pPr marL="0" indent="0">
              <a:buNone/>
            </a:pPr>
            <a:endParaRPr lang="en-GB" sz="1800" i="0" dirty="0"/>
          </a:p>
          <a:p>
            <a:pPr marL="0" lvl="0" indent="0">
              <a:buNone/>
            </a:pPr>
            <a:r>
              <a:rPr lang="fr-BE" sz="1800" i="0" dirty="0" err="1" smtClean="0"/>
              <a:t>Example</a:t>
            </a:r>
            <a:r>
              <a:rPr lang="fr-BE" sz="1800" i="0" dirty="0" smtClean="0"/>
              <a:t> of </a:t>
            </a:r>
            <a:r>
              <a:rPr lang="fr-BE" sz="1800" i="0" dirty="0" err="1" smtClean="0"/>
              <a:t>some</a:t>
            </a:r>
            <a:r>
              <a:rPr lang="fr-BE" sz="1800" i="0" dirty="0" smtClean="0"/>
              <a:t> </a:t>
            </a:r>
            <a:r>
              <a:rPr lang="fr-BE" sz="1800" i="0" dirty="0" err="1" smtClean="0"/>
              <a:t>elements</a:t>
            </a:r>
            <a:r>
              <a:rPr lang="fr-BE" sz="1800" i="0" dirty="0" smtClean="0"/>
              <a:t> </a:t>
            </a:r>
            <a:r>
              <a:rPr lang="fr-BE" sz="1800" i="0" dirty="0" err="1" smtClean="0"/>
              <a:t>included</a:t>
            </a:r>
            <a:r>
              <a:rPr lang="fr-BE" sz="1800" i="0" dirty="0" smtClean="0"/>
              <a:t> in the PSC/</a:t>
            </a:r>
            <a:r>
              <a:rPr lang="fr-BE" sz="1800" i="0" dirty="0" err="1" smtClean="0"/>
              <a:t>Urban</a:t>
            </a:r>
            <a:r>
              <a:rPr lang="fr-BE" sz="1800" i="0" dirty="0" smtClean="0"/>
              <a:t> Transport: </a:t>
            </a:r>
          </a:p>
          <a:p>
            <a:pPr marL="228600" lvl="0" indent="-228600">
              <a:buFont typeface="+mj-lt"/>
              <a:buAutoNum type="arabicPeriod"/>
            </a:pPr>
            <a:r>
              <a:rPr lang="en-GB" sz="1200" i="0" dirty="0"/>
              <a:t>Measures to eliminate the risk of overcompensation, such as clearly defined formulas </a:t>
            </a:r>
            <a:r>
              <a:rPr lang="en-GB" sz="1200" i="0" dirty="0" smtClean="0"/>
              <a:t>for compensation </a:t>
            </a:r>
            <a:r>
              <a:rPr lang="en-GB" sz="1200" i="0" dirty="0"/>
              <a:t>calculation that should prevent the occurrence of overcompensation </a:t>
            </a:r>
            <a:r>
              <a:rPr lang="en-GB" sz="1200" i="0" dirty="0" smtClean="0"/>
              <a:t>(</a:t>
            </a:r>
            <a:r>
              <a:rPr lang="en-GB" sz="1200" i="0" dirty="0"/>
              <a:t>no double financing).</a:t>
            </a:r>
          </a:p>
          <a:p>
            <a:pPr marL="228600" lvl="0" indent="-228600">
              <a:buFont typeface="+mj-lt"/>
              <a:buAutoNum type="arabicPeriod"/>
            </a:pPr>
            <a:r>
              <a:rPr lang="en-GB" sz="1200" i="0" dirty="0" smtClean="0"/>
              <a:t>Detailed </a:t>
            </a:r>
            <a:r>
              <a:rPr lang="en-GB" sz="1200" i="0" dirty="0"/>
              <a:t>rules for allocation of the costs, revenues and other financial flows to the public </a:t>
            </a:r>
            <a:r>
              <a:rPr lang="en-GB" sz="1200" i="0" dirty="0" smtClean="0"/>
              <a:t>service activity.</a:t>
            </a:r>
            <a:endParaRPr lang="en-GB" sz="1200" i="0" dirty="0"/>
          </a:p>
          <a:p>
            <a:pPr marL="228600" lvl="0" indent="-228600">
              <a:buFont typeface="+mj-lt"/>
              <a:buAutoNum type="arabicPeriod"/>
            </a:pPr>
            <a:r>
              <a:rPr lang="en-GB" sz="1200" i="0" dirty="0" smtClean="0"/>
              <a:t>Performance </a:t>
            </a:r>
            <a:r>
              <a:rPr lang="en-GB" sz="1200" i="0" dirty="0"/>
              <a:t>penalties are deducted from the operator’s profit and not included in the compensation</a:t>
            </a:r>
          </a:p>
          <a:p>
            <a:pPr marL="228600" lvl="0" indent="-228600">
              <a:buFont typeface="+mj-lt"/>
              <a:buAutoNum type="arabicPeriod"/>
            </a:pPr>
            <a:r>
              <a:rPr lang="en-GB" sz="1200" i="0" dirty="0"/>
              <a:t>calculation.</a:t>
            </a:r>
          </a:p>
          <a:p>
            <a:pPr marL="228600" lvl="0" indent="-228600">
              <a:buFont typeface="+mj-lt"/>
              <a:buAutoNum type="arabicPeriod"/>
            </a:pPr>
            <a:r>
              <a:rPr lang="en-GB" sz="1200" i="0" dirty="0" smtClean="0"/>
              <a:t>Regular </a:t>
            </a:r>
            <a:r>
              <a:rPr lang="en-GB" sz="1200" i="0" dirty="0"/>
              <a:t>checks of the level of compensation will be made against the absence of overcompensation,</a:t>
            </a:r>
          </a:p>
          <a:p>
            <a:pPr marL="228600" lvl="0" indent="-228600">
              <a:buFont typeface="+mj-lt"/>
              <a:buAutoNum type="arabicPeriod"/>
            </a:pPr>
            <a:r>
              <a:rPr lang="en-GB" sz="1200" i="0" dirty="0"/>
              <a:t>including: regular monthly reports and yearly audits of the level of costs and adequacy of</a:t>
            </a:r>
          </a:p>
          <a:p>
            <a:pPr marL="228600" lvl="0" indent="-228600">
              <a:buFont typeface="+mj-lt"/>
              <a:buAutoNum type="arabicPeriod"/>
            </a:pPr>
            <a:r>
              <a:rPr lang="en-GB" sz="1200" i="0" dirty="0"/>
              <a:t>compensation in view of Regulation 1370/2007.</a:t>
            </a:r>
          </a:p>
          <a:p>
            <a:pPr marL="0" lvl="0" indent="0">
              <a:buNone/>
            </a:pPr>
            <a:r>
              <a:rPr lang="en-GB" sz="1800" i="0" dirty="0" smtClean="0"/>
              <a:t> </a:t>
            </a:r>
            <a:endParaRPr lang="en-GB" sz="1800" i="0" dirty="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834467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sz="2000" dirty="0" smtClean="0"/>
              <a:t>Financing of the rolling stock – example Slovakia: operational </a:t>
            </a:r>
            <a:r>
              <a:rPr lang="en-US" altLang="en-US" sz="2000" dirty="0" err="1" smtClean="0"/>
              <a:t>programme</a:t>
            </a:r>
            <a:r>
              <a:rPr lang="en-US" altLang="en-US" sz="2000" dirty="0" smtClean="0"/>
              <a:t> Integrated Infrastructure</a:t>
            </a:r>
            <a:endParaRPr lang="en-US" altLang="en-US" sz="2000"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60848"/>
            <a:ext cx="8856984"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buFont typeface="+mj-lt"/>
              <a:buAutoNum type="arabicPeriod"/>
            </a:pPr>
            <a:r>
              <a:rPr lang="en-GB" sz="1400" i="0" dirty="0"/>
              <a:t>Procurement of new rolling stock must be linked to improvement of railway infrastructure and the parameters of the rolling stock must be compatible with the parameters of transport infrastructure, in order to ensure mutual compatibility and synergistic effects of investments</a:t>
            </a:r>
            <a:r>
              <a:rPr lang="en-GB" sz="1400" i="0" dirty="0" smtClean="0"/>
              <a:t>.</a:t>
            </a:r>
          </a:p>
          <a:p>
            <a:pPr>
              <a:buFont typeface="+mj-lt"/>
              <a:buAutoNum type="arabicPeriod"/>
            </a:pPr>
            <a:endParaRPr lang="en-GB" sz="1400" i="0" dirty="0" smtClean="0"/>
          </a:p>
          <a:p>
            <a:pPr>
              <a:buFont typeface="+mj-lt"/>
              <a:buAutoNum type="arabicPeriod"/>
            </a:pPr>
            <a:r>
              <a:rPr lang="en-GB" sz="1400" i="0" dirty="0"/>
              <a:t>The actions concerning services in public interest will be implemented in line with the requirements of Regulation (EC) No. 1370/2007 of the European Parliament and of the Council of 23 October 2007 on public passenger transport services by rail and by road and repealing Council Regulations (EEC) No. 1191/69 and (EEC) No. 1107/70</a:t>
            </a:r>
            <a:r>
              <a:rPr lang="en-GB" sz="1400" i="0" dirty="0" smtClean="0"/>
              <a:t>.</a:t>
            </a:r>
          </a:p>
          <a:p>
            <a:pPr>
              <a:buFont typeface="+mj-lt"/>
              <a:buAutoNum type="arabicPeriod"/>
            </a:pPr>
            <a:endParaRPr lang="en-GB" sz="1400" i="0" dirty="0"/>
          </a:p>
          <a:p>
            <a:pPr lvl="0">
              <a:buFont typeface="+mj-lt"/>
              <a:buAutoNum type="arabicPeriod"/>
            </a:pPr>
            <a:r>
              <a:rPr lang="en-GB" sz="1400" i="0" dirty="0"/>
              <a:t>The access of providers of services in public interest to rolling stock from EU funds for the purposes of public passenger rail transport operation represents a separate issue. Access to such vehicles through non-discriminatory, appropriate and effective measures in line with EU legislation, as regards the opening of the market with national passenger rail transport services, will be ensured under the legislation referring to the 4th railway package</a:t>
            </a:r>
            <a:r>
              <a:rPr lang="en-GB" sz="1400" i="0" dirty="0" smtClean="0"/>
              <a:t>. A </a:t>
            </a:r>
            <a:r>
              <a:rPr lang="en-GB" sz="1400" i="0" dirty="0"/>
              <a:t>possible solution guaranteeing this principle in Slovakia can be the founding of a “</a:t>
            </a:r>
            <a:r>
              <a:rPr lang="en-GB" sz="1400" b="1" i="0" dirty="0"/>
              <a:t>Transport Authority”. </a:t>
            </a:r>
            <a:r>
              <a:rPr lang="en-GB" sz="1400" i="0" dirty="0"/>
              <a:t>The Transport Authority should be an independent office with a clearly defined scope of activities relating to the contracting of services in public interest and in other areas. </a:t>
            </a:r>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1269898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5496" y="1196752"/>
            <a:ext cx="9000999" cy="936625"/>
          </a:xfrm>
        </p:spPr>
        <p:txBody>
          <a:bodyPr/>
          <a:lstStyle/>
          <a:p>
            <a:pPr algn="ctr"/>
            <a:r>
              <a:rPr lang="en-US" altLang="en-US" sz="2000" dirty="0" smtClean="0"/>
              <a:t>Financing of the rolling stock – capacity building </a:t>
            </a:r>
            <a:endParaRPr lang="en-US" altLang="en-US" sz="2000"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60848"/>
            <a:ext cx="8856984"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buFont typeface="+mj-lt"/>
              <a:buAutoNum type="arabicPeriod"/>
            </a:pPr>
            <a:r>
              <a:rPr lang="en-GB" sz="2000" i="0" dirty="0" smtClean="0"/>
              <a:t>Capacity building is a key within the framework of building the administrative capacity.  </a:t>
            </a:r>
            <a:endParaRPr lang="en-GB" sz="2000" i="0" dirty="0" smtClean="0"/>
          </a:p>
          <a:p>
            <a:pPr>
              <a:buFont typeface="+mj-lt"/>
              <a:buAutoNum type="arabicPeriod"/>
            </a:pPr>
            <a:endParaRPr lang="fr-BE" sz="2000" i="0" dirty="0"/>
          </a:p>
          <a:p>
            <a:pPr>
              <a:buFont typeface="+mj-lt"/>
              <a:buAutoNum type="arabicPeriod"/>
            </a:pPr>
            <a:r>
              <a:rPr lang="fr-BE" sz="2000" i="0" dirty="0" err="1" smtClean="0"/>
              <a:t>Consider</a:t>
            </a:r>
            <a:r>
              <a:rPr lang="fr-BE" sz="2000" i="0" dirty="0" smtClean="0"/>
              <a:t> the use of </a:t>
            </a:r>
            <a:r>
              <a:rPr lang="fr-BE" sz="2000" i="0" dirty="0" err="1" smtClean="0"/>
              <a:t>technical</a:t>
            </a:r>
            <a:r>
              <a:rPr lang="fr-BE" sz="2000" i="0" dirty="0" smtClean="0"/>
              <a:t> assistance </a:t>
            </a:r>
            <a:r>
              <a:rPr lang="fr-BE" sz="2000" i="0" dirty="0" err="1" smtClean="0"/>
              <a:t>available</a:t>
            </a:r>
            <a:r>
              <a:rPr lang="fr-BE" sz="2000" i="0" dirty="0" smtClean="0"/>
              <a:t> </a:t>
            </a:r>
            <a:r>
              <a:rPr lang="fr-BE" sz="2000" i="0" dirty="0" err="1" smtClean="0"/>
              <a:t>under</a:t>
            </a:r>
            <a:r>
              <a:rPr lang="fr-BE" sz="2000" i="0" dirty="0" smtClean="0"/>
              <a:t> the respective </a:t>
            </a:r>
            <a:r>
              <a:rPr lang="fr-BE" sz="2000" i="0" dirty="0" err="1" smtClean="0"/>
              <a:t>operational</a:t>
            </a:r>
            <a:r>
              <a:rPr lang="fr-BE" sz="2000" i="0" dirty="0" smtClean="0"/>
              <a:t>  programme: assistance: </a:t>
            </a:r>
            <a:r>
              <a:rPr lang="fr-BE" sz="2000" i="0" dirty="0" err="1" smtClean="0"/>
              <a:t>staffing</a:t>
            </a:r>
            <a:r>
              <a:rPr lang="fr-BE" sz="2000" i="0" dirty="0" smtClean="0"/>
              <a:t>, expert </a:t>
            </a:r>
            <a:r>
              <a:rPr lang="fr-BE" sz="2000" i="0" dirty="0" err="1" smtClean="0"/>
              <a:t>studies</a:t>
            </a:r>
            <a:r>
              <a:rPr lang="fr-BE" sz="2000" i="0" dirty="0" smtClean="0"/>
              <a:t>. </a:t>
            </a:r>
            <a:endParaRPr lang="en-GB" sz="2000" i="0" dirty="0" smtClean="0"/>
          </a:p>
          <a:p>
            <a:pPr>
              <a:buFont typeface="+mj-lt"/>
              <a:buAutoNum type="arabicPeriod"/>
            </a:pPr>
            <a:endParaRPr lang="en-GB" sz="2000" i="0" dirty="0" smtClean="0"/>
          </a:p>
          <a:p>
            <a:pPr>
              <a:buFont typeface="+mj-lt"/>
              <a:buAutoNum type="arabicPeriod"/>
            </a:pPr>
            <a:r>
              <a:rPr lang="en-GB" sz="2000" i="0" dirty="0" smtClean="0"/>
              <a:t>The role of Jaspers proved to be essential in cases handled so far. </a:t>
            </a:r>
          </a:p>
          <a:p>
            <a:pPr>
              <a:buFont typeface="+mj-lt"/>
              <a:buAutoNum type="arabicPeriod"/>
            </a:pPr>
            <a:endParaRPr lang="fr-BE" sz="2000" i="0" dirty="0" smtClean="0"/>
          </a:p>
          <a:p>
            <a:pPr>
              <a:buFont typeface="+mj-lt"/>
              <a:buAutoNum type="arabicPeriod"/>
            </a:pPr>
            <a:endParaRPr lang="en-GB" sz="2000" i="0" dirty="0"/>
          </a:p>
          <a:p>
            <a:pPr>
              <a:buFont typeface="+mj-lt"/>
              <a:buAutoNum type="arabicPeriod"/>
            </a:pPr>
            <a:r>
              <a:rPr lang="en-GB" sz="2000" i="0" dirty="0" smtClean="0"/>
              <a:t> </a:t>
            </a:r>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26697329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95288" y="1196752"/>
            <a:ext cx="8229600" cy="936625"/>
          </a:xfrm>
        </p:spPr>
        <p:txBody>
          <a:bodyPr/>
          <a:lstStyle/>
          <a:p>
            <a:pPr algn="ctr"/>
            <a:r>
              <a:rPr lang="en-US" altLang="en-US" dirty="0" smtClean="0"/>
              <a:t>Further information</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324544" y="1988840"/>
            <a:ext cx="9361040" cy="2592288"/>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808038" lvl="1" indent="0">
              <a:buNone/>
            </a:pPr>
            <a:endParaRPr lang="en-GB" sz="800" b="0" kern="0" dirty="0" smtClean="0"/>
          </a:p>
          <a:p>
            <a:pPr lvl="1"/>
            <a:r>
              <a:rPr lang="en-GB" sz="1800" b="0" kern="0" dirty="0" smtClean="0"/>
              <a:t>Public guidance note on urban mobility:</a:t>
            </a:r>
          </a:p>
          <a:p>
            <a:pPr marL="811213" lvl="1" indent="-3175">
              <a:buNone/>
            </a:pPr>
            <a:r>
              <a:rPr lang="en-GB" sz="1400" b="0" kern="0" dirty="0" smtClean="0">
                <a:hlinkClick r:id="rId2"/>
              </a:rPr>
              <a:t>ec.europa.eu/</a:t>
            </a:r>
            <a:r>
              <a:rPr lang="en-GB" sz="1400" b="0" kern="0" dirty="0" err="1" smtClean="0">
                <a:hlinkClick r:id="rId2"/>
              </a:rPr>
              <a:t>regional_policy</a:t>
            </a:r>
            <a:r>
              <a:rPr lang="en-GB" sz="1400" b="0" kern="0" dirty="0" smtClean="0">
                <a:hlinkClick r:id="rId2"/>
              </a:rPr>
              <a:t>/sources/</a:t>
            </a:r>
            <a:r>
              <a:rPr lang="en-GB" sz="1400" b="0" kern="0" dirty="0" err="1" smtClean="0">
                <a:hlinkClick r:id="rId2"/>
              </a:rPr>
              <a:t>docgener</a:t>
            </a:r>
            <a:r>
              <a:rPr lang="en-GB" sz="1400" b="0" kern="0" dirty="0" smtClean="0">
                <a:hlinkClick r:id="rId2"/>
              </a:rPr>
              <a:t>/</a:t>
            </a:r>
            <a:r>
              <a:rPr lang="en-GB" sz="1400" b="0" kern="0" dirty="0" err="1" smtClean="0">
                <a:hlinkClick r:id="rId2"/>
              </a:rPr>
              <a:t>informat</a:t>
            </a:r>
            <a:r>
              <a:rPr lang="en-GB" sz="1400" b="0" kern="0" dirty="0" smtClean="0">
                <a:hlinkClick r:id="rId2"/>
              </a:rPr>
              <a:t>/2014/guidance_urban_mobility.pdf</a:t>
            </a:r>
            <a:endParaRPr lang="en-GB" sz="1400" b="0" kern="0" dirty="0" smtClean="0"/>
          </a:p>
          <a:p>
            <a:pPr marL="811213" lvl="1" indent="-3175">
              <a:buNone/>
            </a:pPr>
            <a:endParaRPr lang="en-GB" sz="800" b="0" kern="0" dirty="0" smtClean="0"/>
          </a:p>
          <a:p>
            <a:pPr lvl="1"/>
            <a:r>
              <a:rPr lang="en-GB" sz="1800" b="0" kern="0" dirty="0" smtClean="0"/>
              <a:t>Public guidance on transport:</a:t>
            </a:r>
          </a:p>
          <a:p>
            <a:pPr marL="811213" lvl="1" indent="0">
              <a:buNone/>
            </a:pPr>
            <a:r>
              <a:rPr lang="en-GB" sz="1400" b="0" kern="0" dirty="0" smtClean="0">
                <a:hlinkClick r:id="rId3"/>
              </a:rPr>
              <a:t>ec.europa.eu/</a:t>
            </a:r>
            <a:r>
              <a:rPr lang="en-GB" sz="1400" b="0" kern="0" dirty="0" err="1" smtClean="0">
                <a:hlinkClick r:id="rId3"/>
              </a:rPr>
              <a:t>regional_policy</a:t>
            </a:r>
            <a:r>
              <a:rPr lang="en-GB" sz="1400" b="0" kern="0" dirty="0" smtClean="0">
                <a:hlinkClick r:id="rId3"/>
              </a:rPr>
              <a:t>/sources/</a:t>
            </a:r>
            <a:r>
              <a:rPr lang="en-GB" sz="1400" b="0" kern="0" dirty="0" err="1" smtClean="0">
                <a:hlinkClick r:id="rId3"/>
              </a:rPr>
              <a:t>docgener</a:t>
            </a:r>
            <a:r>
              <a:rPr lang="en-GB" sz="1400" b="0" kern="0" dirty="0" smtClean="0">
                <a:hlinkClick r:id="rId3"/>
              </a:rPr>
              <a:t>/</a:t>
            </a:r>
            <a:r>
              <a:rPr lang="en-GB" sz="1400" b="0" kern="0" dirty="0" err="1" smtClean="0">
                <a:hlinkClick r:id="rId3"/>
              </a:rPr>
              <a:t>informat</a:t>
            </a:r>
            <a:r>
              <a:rPr lang="en-GB" sz="1400" b="0" kern="0" dirty="0" smtClean="0">
                <a:hlinkClick r:id="rId3"/>
              </a:rPr>
              <a:t>/2014/guidance_fiche_transport.pdf</a:t>
            </a:r>
            <a:endParaRPr lang="en-GB" sz="1400" b="0" kern="0" dirty="0"/>
          </a:p>
          <a:p>
            <a:pPr lvl="1"/>
            <a:endParaRPr lang="en-GB" sz="800" b="0" kern="0" dirty="0" smtClean="0"/>
          </a:p>
          <a:p>
            <a:pPr lvl="1"/>
            <a:r>
              <a:rPr lang="en-GB" sz="1800" b="0" kern="0" dirty="0" smtClean="0">
                <a:solidFill>
                  <a:srgbClr val="C00000"/>
                </a:solidFill>
              </a:rPr>
              <a:t>Internal guidance on IP4e</a:t>
            </a:r>
          </a:p>
          <a:p>
            <a:pPr marL="811213" lvl="1" indent="-3175">
              <a:buNone/>
            </a:pPr>
            <a:r>
              <a:rPr lang="en-GB" sz="1400" b="0" kern="0" dirty="0" smtClean="0">
                <a:hlinkClick r:id="rId4"/>
              </a:rPr>
              <a:t>https</a:t>
            </a:r>
            <a:r>
              <a:rPr lang="en-GB" sz="1400" b="0" kern="0" dirty="0">
                <a:hlinkClick r:id="rId4"/>
              </a:rPr>
              <a:t>://myintracomm-collab.ec.europa.eu/dg/regio/contractandopnegociations/shared%20documents/ltt%20on%20sustainable%20transport%20(to4).pdf</a:t>
            </a:r>
            <a:endParaRPr lang="en-GB" sz="1400" b="0" kern="0" dirty="0"/>
          </a:p>
          <a:p>
            <a:pPr lvl="1"/>
            <a:r>
              <a:rPr lang="en-GB" sz="1800" b="0" kern="0" dirty="0" smtClean="0"/>
              <a:t>Urban Mobility Package – and 'SUMP concept':</a:t>
            </a:r>
          </a:p>
          <a:p>
            <a:pPr marL="811213" lvl="1" indent="0">
              <a:buNone/>
            </a:pPr>
            <a:r>
              <a:rPr lang="en-GB" sz="1400" b="0" kern="0" dirty="0" smtClean="0">
                <a:hlinkClick r:id="rId5"/>
              </a:rPr>
              <a:t>ec.europa.eu/transport/themes/urban/</a:t>
            </a:r>
            <a:r>
              <a:rPr lang="en-GB" sz="1400" b="0" kern="0" dirty="0" err="1" smtClean="0">
                <a:hlinkClick r:id="rId5"/>
              </a:rPr>
              <a:t>urban_mobility</a:t>
            </a:r>
            <a:r>
              <a:rPr lang="en-GB" sz="1400" b="0" kern="0" dirty="0" smtClean="0">
                <a:hlinkClick r:id="rId5"/>
              </a:rPr>
              <a:t>/ump_en.htm</a:t>
            </a:r>
            <a:endParaRPr lang="en-GB" sz="1400" b="0" kern="0" dirty="0" smtClean="0"/>
          </a:p>
          <a:p>
            <a:pPr lvl="1"/>
            <a:endParaRPr lang="en-GB" sz="800" b="0" kern="0" dirty="0" smtClean="0"/>
          </a:p>
          <a:p>
            <a:pPr lvl="1"/>
            <a:r>
              <a:rPr lang="en-GB" sz="1800" b="0" kern="0" dirty="0" smtClean="0"/>
              <a:t>Clean Power for Transport Package:</a:t>
            </a:r>
          </a:p>
          <a:p>
            <a:pPr marL="808038" lvl="1" indent="0">
              <a:buNone/>
            </a:pPr>
            <a:r>
              <a:rPr lang="en-GB" sz="1400" b="0" kern="0" dirty="0" smtClean="0">
                <a:hlinkClick r:id="rId6"/>
              </a:rPr>
              <a:t>ec.europa.eu/transport/themes/urban/</a:t>
            </a:r>
            <a:r>
              <a:rPr lang="en-GB" sz="1400" b="0" kern="0" dirty="0" err="1" smtClean="0">
                <a:hlinkClick r:id="rId6"/>
              </a:rPr>
              <a:t>cpt</a:t>
            </a:r>
            <a:r>
              <a:rPr lang="en-GB" sz="1400" b="0" kern="0" dirty="0" smtClean="0">
                <a:hlinkClick r:id="rId6"/>
              </a:rPr>
              <a:t>/index_en.htm</a:t>
            </a:r>
            <a:endParaRPr lang="en-GB" sz="1400" b="0" kern="0" dirty="0" smtClean="0"/>
          </a:p>
          <a:p>
            <a:pPr lvl="1"/>
            <a:endParaRPr lang="en-GB" b="0" kern="0" dirty="0" smtClean="0"/>
          </a:p>
          <a:p>
            <a:pPr marL="457200" lvl="1" indent="0">
              <a:buNone/>
            </a:pPr>
            <a:r>
              <a:rPr lang="en-GB" b="0" kern="0" dirty="0"/>
              <a:t>	</a:t>
            </a:r>
            <a:r>
              <a:rPr lang="en-GB" b="0" kern="0" dirty="0" smtClean="0"/>
              <a:t> </a:t>
            </a:r>
            <a:endParaRPr lang="en-GB" sz="800" b="0" kern="0" dirty="0" smtClean="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2775586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29600" cy="936625"/>
          </a:xfrm>
        </p:spPr>
        <p:txBody>
          <a:bodyPr/>
          <a:lstStyle/>
          <a:p>
            <a:pPr algn="ctr"/>
            <a:r>
              <a:rPr lang="en-GB" dirty="0" smtClean="0"/>
              <a:t>Urban mobility</a:t>
            </a:r>
            <a:endParaRPr lang="en-GB" dirty="0"/>
          </a:p>
        </p:txBody>
      </p:sp>
      <p:sp>
        <p:nvSpPr>
          <p:cNvPr id="3" name="Content Placeholder 2"/>
          <p:cNvSpPr>
            <a:spLocks noGrp="1"/>
          </p:cNvSpPr>
          <p:nvPr>
            <p:ph idx="1"/>
          </p:nvPr>
        </p:nvSpPr>
        <p:spPr>
          <a:xfrm>
            <a:off x="251520" y="1916832"/>
            <a:ext cx="8507288" cy="4176464"/>
          </a:xfrm>
        </p:spPr>
        <p:txBody>
          <a:bodyPr/>
          <a:lstStyle/>
          <a:p>
            <a:pPr marL="0" indent="0">
              <a:buNone/>
            </a:pPr>
            <a:endParaRPr lang="en-GB" sz="800" i="0" dirty="0"/>
          </a:p>
          <a:p>
            <a:r>
              <a:rPr lang="en-GB" i="0" dirty="0" smtClean="0">
                <a:solidFill>
                  <a:srgbClr val="C00000"/>
                </a:solidFill>
              </a:rPr>
              <a:t>Urban mobility and transport is crucial </a:t>
            </a:r>
            <a:r>
              <a:rPr lang="en-GB" i="0" dirty="0" smtClean="0"/>
              <a:t>for the functioning of towns and cities, the quality of life of citizens, the competiveness of enterprises – and for the performance of EU transport system</a:t>
            </a:r>
          </a:p>
          <a:p>
            <a:endParaRPr lang="en-GB" sz="800" i="0" dirty="0"/>
          </a:p>
          <a:p>
            <a:r>
              <a:rPr lang="en-GB" i="0" dirty="0" smtClean="0">
                <a:solidFill>
                  <a:srgbClr val="C00000"/>
                </a:solidFill>
              </a:rPr>
              <a:t>Considerable </a:t>
            </a:r>
            <a:r>
              <a:rPr lang="en-GB" i="0" dirty="0">
                <a:solidFill>
                  <a:srgbClr val="C00000"/>
                </a:solidFill>
              </a:rPr>
              <a:t>challenges</a:t>
            </a:r>
            <a:r>
              <a:rPr lang="en-GB" i="0" dirty="0"/>
              <a:t>: oil dependence, </a:t>
            </a:r>
            <a:r>
              <a:rPr lang="en-GB" i="0" dirty="0" smtClean="0"/>
              <a:t>CO2, </a:t>
            </a:r>
            <a:r>
              <a:rPr lang="en-GB" i="0" dirty="0"/>
              <a:t>congestion, air </a:t>
            </a:r>
            <a:r>
              <a:rPr lang="en-GB" i="0" dirty="0" smtClean="0"/>
              <a:t>quality, </a:t>
            </a:r>
            <a:r>
              <a:rPr lang="en-GB" i="0" dirty="0"/>
              <a:t>road safety, accessibility, …</a:t>
            </a:r>
          </a:p>
          <a:p>
            <a:endParaRPr lang="en-GB" sz="800" dirty="0"/>
          </a:p>
          <a:p>
            <a:r>
              <a:rPr lang="en-GB" i="0" dirty="0" smtClean="0">
                <a:solidFill>
                  <a:srgbClr val="C00000"/>
                </a:solidFill>
              </a:rPr>
              <a:t>Investments</a:t>
            </a:r>
            <a:r>
              <a:rPr lang="en-GB" i="0" dirty="0" smtClean="0"/>
              <a:t> needed but also a </a:t>
            </a:r>
            <a:r>
              <a:rPr lang="en-GB" i="0" dirty="0" smtClean="0">
                <a:solidFill>
                  <a:srgbClr val="C00000"/>
                </a:solidFill>
              </a:rPr>
              <a:t>new urban mobility 'paradigm' </a:t>
            </a:r>
            <a:r>
              <a:rPr lang="en-GB" i="0" dirty="0" smtClean="0"/>
              <a:t>or 'culture'</a:t>
            </a:r>
            <a:endParaRPr lang="en-GB" i="0" dirty="0"/>
          </a:p>
        </p:txBody>
      </p:sp>
    </p:spTree>
    <p:extLst>
      <p:ext uri="{BB962C8B-B14F-4D97-AF65-F5344CB8AC3E}">
        <p14:creationId xmlns:p14="http://schemas.microsoft.com/office/powerpoint/2010/main" val="4180188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24744"/>
            <a:ext cx="8784976" cy="936625"/>
          </a:xfrm>
        </p:spPr>
        <p:txBody>
          <a:bodyPr/>
          <a:lstStyle/>
          <a:p>
            <a:pPr algn="ctr"/>
            <a:r>
              <a:rPr lang="en-GB" dirty="0" smtClean="0"/>
              <a:t>Considerable cohesion policy support</a:t>
            </a:r>
            <a:endParaRPr lang="en-GB" dirty="0"/>
          </a:p>
        </p:txBody>
      </p:sp>
      <p:sp>
        <p:nvSpPr>
          <p:cNvPr id="3" name="Content Placeholder 2"/>
          <p:cNvSpPr>
            <a:spLocks noGrp="1"/>
          </p:cNvSpPr>
          <p:nvPr>
            <p:ph idx="1"/>
          </p:nvPr>
        </p:nvSpPr>
        <p:spPr>
          <a:xfrm>
            <a:off x="457200" y="2060848"/>
            <a:ext cx="8435280" cy="4248472"/>
          </a:xfrm>
        </p:spPr>
        <p:txBody>
          <a:bodyPr/>
          <a:lstStyle/>
          <a:p>
            <a:pPr marL="0" indent="0">
              <a:buNone/>
            </a:pPr>
            <a:r>
              <a:rPr lang="en-GB" sz="2000" i="0" dirty="0" smtClean="0"/>
              <a:t>2007-2013: </a:t>
            </a:r>
            <a:r>
              <a:rPr lang="en-GB" sz="2000" i="0" dirty="0" smtClean="0">
                <a:solidFill>
                  <a:srgbClr val="C00000"/>
                </a:solidFill>
              </a:rPr>
              <a:t>8 b€ </a:t>
            </a:r>
            <a:r>
              <a:rPr lang="en-GB" sz="2000" i="0" dirty="0" smtClean="0"/>
              <a:t>(10% of transport budget)</a:t>
            </a:r>
          </a:p>
          <a:p>
            <a:pPr marL="0" indent="0">
              <a:buNone/>
            </a:pPr>
            <a:endParaRPr lang="en-GB" sz="900" dirty="0" smtClean="0"/>
          </a:p>
          <a:p>
            <a:pPr marL="0" indent="0">
              <a:buNone/>
            </a:pPr>
            <a:r>
              <a:rPr lang="en-GB" sz="2000" i="0" dirty="0" smtClean="0"/>
              <a:t>2014-2020: </a:t>
            </a:r>
            <a:r>
              <a:rPr lang="en-GB" sz="2000" i="0" dirty="0" smtClean="0">
                <a:solidFill>
                  <a:srgbClr val="C00000"/>
                </a:solidFill>
              </a:rPr>
              <a:t>11-12 b€ </a:t>
            </a:r>
            <a:r>
              <a:rPr lang="en-GB" sz="2000" i="0" dirty="0" smtClean="0"/>
              <a:t>(&gt;40% increase since 2007-2013)</a:t>
            </a:r>
          </a:p>
          <a:p>
            <a:pPr marL="0" indent="0">
              <a:buNone/>
            </a:pPr>
            <a:endParaRPr lang="en-GB" sz="900" i="0" dirty="0" smtClean="0"/>
          </a:p>
          <a:p>
            <a:pPr marL="0" indent="0">
              <a:buNone/>
            </a:pPr>
            <a:r>
              <a:rPr lang="en-GB" sz="2000" i="0" dirty="0" smtClean="0">
                <a:solidFill>
                  <a:srgbClr val="C00000"/>
                </a:solidFill>
              </a:rPr>
              <a:t>24 Member States </a:t>
            </a:r>
            <a:r>
              <a:rPr lang="en-GB" sz="2000" i="0" dirty="0" smtClean="0"/>
              <a:t>will benefit, including all 15 cohesion countries which account for &gt;80% of the budget</a:t>
            </a:r>
          </a:p>
          <a:p>
            <a:pPr marL="0" indent="0">
              <a:buNone/>
            </a:pPr>
            <a:endParaRPr lang="en-GB" sz="900" i="0" dirty="0" smtClean="0"/>
          </a:p>
          <a:p>
            <a:pPr marL="0" indent="0">
              <a:buNone/>
            </a:pPr>
            <a:r>
              <a:rPr lang="en-GB" sz="2000" i="0" dirty="0" smtClean="0">
                <a:solidFill>
                  <a:srgbClr val="C00000"/>
                </a:solidFill>
              </a:rPr>
              <a:t>PL, GR, RO, IT</a:t>
            </a:r>
            <a:r>
              <a:rPr lang="en-GB" sz="2000" i="0" dirty="0" smtClean="0"/>
              <a:t>: each &gt; 1b€</a:t>
            </a:r>
            <a:r>
              <a:rPr lang="en-GB" sz="2000" i="0" dirty="0"/>
              <a:t>;</a:t>
            </a:r>
            <a:r>
              <a:rPr lang="en-GB" sz="2000" i="0" dirty="0" smtClean="0"/>
              <a:t> together &gt; 60% of budget</a:t>
            </a:r>
            <a:endParaRPr lang="en-GB" sz="2000" i="0" dirty="0"/>
          </a:p>
          <a:p>
            <a:pPr marL="0" indent="0">
              <a:buNone/>
            </a:pPr>
            <a:endParaRPr lang="en-GB" sz="900" i="0" dirty="0"/>
          </a:p>
          <a:p>
            <a:pPr marL="0" indent="0">
              <a:buNone/>
            </a:pPr>
            <a:endParaRPr lang="en-GB" sz="900" i="0" dirty="0" smtClean="0"/>
          </a:p>
          <a:p>
            <a:pPr marL="0" indent="0">
              <a:buNone/>
            </a:pPr>
            <a:r>
              <a:rPr lang="en-GB" sz="2000" i="0" dirty="0" smtClean="0">
                <a:solidFill>
                  <a:srgbClr val="C00000"/>
                </a:solidFill>
              </a:rPr>
              <a:t>Above amounts only consider investments encoded as 'clean urban transport' in our database, </a:t>
            </a:r>
            <a:r>
              <a:rPr lang="en-GB" sz="2000" i="0" dirty="0" smtClean="0"/>
              <a:t>additional investments into urban transport under 'ITS', 'multi-modal', cycling are not included</a:t>
            </a:r>
            <a:endParaRPr lang="en-GB" sz="2200" i="0" dirty="0" smtClean="0"/>
          </a:p>
          <a:p>
            <a:pPr marL="0" indent="0">
              <a:buNone/>
            </a:pPr>
            <a:endParaRPr lang="en-GB" dirty="0"/>
          </a:p>
          <a:p>
            <a:pPr marL="0" indent="0">
              <a:buNone/>
            </a:pPr>
            <a:endParaRPr lang="en-GB" dirty="0"/>
          </a:p>
          <a:p>
            <a:endParaRPr lang="en-GB" dirty="0" smtClean="0"/>
          </a:p>
          <a:p>
            <a:r>
              <a:rPr lang="en-GB" dirty="0" smtClean="0"/>
              <a:t> </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37483874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29600" cy="936625"/>
          </a:xfrm>
        </p:spPr>
        <p:txBody>
          <a:bodyPr/>
          <a:lstStyle/>
          <a:p>
            <a:r>
              <a:rPr lang="en-GB" dirty="0" smtClean="0"/>
              <a:t>'Urban' share of transport budget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78591371"/>
              </p:ext>
            </p:extLst>
          </p:nvPr>
        </p:nvGraphicFramePr>
        <p:xfrm>
          <a:off x="251520" y="2132856"/>
          <a:ext cx="8712968" cy="352901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95536" y="5733256"/>
            <a:ext cx="8064896" cy="276999"/>
          </a:xfrm>
          <a:prstGeom prst="rect">
            <a:avLst/>
          </a:prstGeom>
          <a:noFill/>
        </p:spPr>
        <p:txBody>
          <a:bodyPr wrap="square" rtlCol="0">
            <a:spAutoFit/>
          </a:bodyPr>
          <a:lstStyle/>
          <a:p>
            <a:r>
              <a:rPr lang="en-GB" dirty="0" smtClean="0"/>
              <a:t>Based on transport category codes: 24 through 44 (excl. 90)</a:t>
            </a:r>
            <a:endParaRPr lang="en-GB" dirty="0"/>
          </a:p>
        </p:txBody>
      </p:sp>
    </p:spTree>
    <p:extLst>
      <p:ext uri="{BB962C8B-B14F-4D97-AF65-F5344CB8AC3E}">
        <p14:creationId xmlns:p14="http://schemas.microsoft.com/office/powerpoint/2010/main" val="915725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2276" y="2348880"/>
            <a:ext cx="8134180" cy="2077492"/>
          </a:xfrm>
          <a:prstGeom prst="rect">
            <a:avLst/>
          </a:prstGeom>
          <a:noFill/>
        </p:spPr>
        <p:txBody>
          <a:bodyPr wrap="square" rtlCol="0">
            <a:spAutoFit/>
          </a:bodyPr>
          <a:lstStyle/>
          <a:p>
            <a:endParaRPr lang="en-GB" sz="900" dirty="0"/>
          </a:p>
          <a:p>
            <a:r>
              <a:rPr lang="en-GB" sz="2400" b="1" dirty="0" smtClean="0"/>
              <a:t>But it is not (only) a money issue</a:t>
            </a:r>
            <a:r>
              <a:rPr lang="en-GB" sz="2400" b="1" dirty="0"/>
              <a:t>.</a:t>
            </a:r>
            <a:endParaRPr lang="en-GB" sz="2400" b="1" dirty="0" smtClean="0"/>
          </a:p>
          <a:p>
            <a:endParaRPr lang="en-GB" sz="2400" b="1" dirty="0"/>
          </a:p>
          <a:p>
            <a:r>
              <a:rPr lang="en-GB" sz="2400" b="1" dirty="0"/>
              <a:t>B</a:t>
            </a:r>
            <a:r>
              <a:rPr lang="en-GB" sz="2400" b="1" dirty="0" smtClean="0"/>
              <a:t>oth EU urban mobility policy and cohesion policy highlight the importance of </a:t>
            </a:r>
            <a:r>
              <a:rPr lang="en-GB" sz="2400" b="1" dirty="0" smtClean="0">
                <a:solidFill>
                  <a:srgbClr val="C00000"/>
                </a:solidFill>
              </a:rPr>
              <a:t>integrated strategies </a:t>
            </a:r>
            <a:r>
              <a:rPr lang="en-GB" sz="2400" b="1" dirty="0" smtClean="0"/>
              <a:t>and </a:t>
            </a:r>
            <a:r>
              <a:rPr lang="en-GB" sz="2400" b="1" dirty="0" smtClean="0">
                <a:solidFill>
                  <a:srgbClr val="C00000"/>
                </a:solidFill>
              </a:rPr>
              <a:t>sound delivery</a:t>
            </a:r>
            <a:endParaRPr lang="en-GB" sz="2400" b="1" dirty="0">
              <a:solidFill>
                <a:srgbClr val="C00000"/>
              </a:solidFill>
            </a:endParaRPr>
          </a:p>
        </p:txBody>
      </p:sp>
    </p:spTree>
    <p:extLst>
      <p:ext uri="{BB962C8B-B14F-4D97-AF65-F5344CB8AC3E}">
        <p14:creationId xmlns:p14="http://schemas.microsoft.com/office/powerpoint/2010/main" val="4204626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grpSp>
        <p:nvGrpSpPr>
          <p:cNvPr id="30" name="Group 29"/>
          <p:cNvGrpSpPr/>
          <p:nvPr/>
        </p:nvGrpSpPr>
        <p:grpSpPr>
          <a:xfrm>
            <a:off x="1691680" y="1340768"/>
            <a:ext cx="5904656" cy="5256584"/>
            <a:chOff x="1691680" y="1340768"/>
            <a:chExt cx="5904656" cy="5256584"/>
          </a:xfrm>
        </p:grpSpPr>
        <p:sp>
          <p:nvSpPr>
            <p:cNvPr id="25" name="Oval 24"/>
            <p:cNvSpPr/>
            <p:nvPr/>
          </p:nvSpPr>
          <p:spPr bwMode="auto">
            <a:xfrm>
              <a:off x="2854611" y="1340768"/>
              <a:ext cx="3517589" cy="3456384"/>
            </a:xfrm>
            <a:prstGeom prst="ellipse">
              <a:avLst/>
            </a:prstGeom>
            <a:noFill/>
            <a:ln w="22225">
              <a:solidFill>
                <a:srgbClr val="0000FF"/>
              </a:solid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8" name="Oval 27"/>
            <p:cNvSpPr/>
            <p:nvPr/>
          </p:nvSpPr>
          <p:spPr bwMode="auto">
            <a:xfrm>
              <a:off x="1918507" y="3140968"/>
              <a:ext cx="3517589" cy="3456384"/>
            </a:xfrm>
            <a:prstGeom prst="ellipse">
              <a:avLst/>
            </a:prstGeom>
            <a:noFill/>
            <a:ln w="22225">
              <a:solidFill>
                <a:srgbClr val="FF9900"/>
              </a:solid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9" name="Oval 28"/>
            <p:cNvSpPr/>
            <p:nvPr/>
          </p:nvSpPr>
          <p:spPr bwMode="auto">
            <a:xfrm>
              <a:off x="3779912" y="3140968"/>
              <a:ext cx="3517589" cy="3456384"/>
            </a:xfrm>
            <a:prstGeom prst="ellipse">
              <a:avLst/>
            </a:prstGeom>
            <a:noFill/>
            <a:ln w="22225">
              <a:solidFill>
                <a:srgbClr val="006600"/>
              </a:solid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8" name="TextBox 17"/>
            <p:cNvSpPr txBox="1"/>
            <p:nvPr/>
          </p:nvSpPr>
          <p:spPr>
            <a:xfrm>
              <a:off x="3203848" y="1484784"/>
              <a:ext cx="2808312" cy="1600438"/>
            </a:xfrm>
            <a:prstGeom prst="rect">
              <a:avLst/>
            </a:prstGeom>
            <a:noFill/>
          </p:spPr>
          <p:txBody>
            <a:bodyPr wrap="square" rtlCol="0">
              <a:spAutoFit/>
            </a:bodyPr>
            <a:lstStyle/>
            <a:p>
              <a:pPr algn="ctr"/>
              <a:r>
                <a:rPr lang="en-GB" sz="1800" dirty="0">
                  <a:solidFill>
                    <a:srgbClr val="0008A4"/>
                  </a:solidFill>
                </a:rPr>
                <a:t>p</a:t>
              </a:r>
              <a:r>
                <a:rPr lang="en-GB" sz="1800" dirty="0" smtClean="0">
                  <a:solidFill>
                    <a:srgbClr val="0008A4"/>
                  </a:solidFill>
                </a:rPr>
                <a:t>laced-based/territorial approach</a:t>
              </a:r>
            </a:p>
            <a:p>
              <a:pPr algn="ctr"/>
              <a:endParaRPr lang="en-GB" sz="800" dirty="0" smtClean="0">
                <a:solidFill>
                  <a:srgbClr val="0008A4"/>
                </a:solidFill>
              </a:endParaRPr>
            </a:p>
            <a:p>
              <a:pPr algn="ctr"/>
              <a:r>
                <a:rPr lang="en-GB" sz="1800" i="1" dirty="0" smtClean="0">
                  <a:solidFill>
                    <a:srgbClr val="0008A4"/>
                  </a:solidFill>
                </a:rPr>
                <a:t>'urban development'</a:t>
              </a:r>
            </a:p>
            <a:p>
              <a:pPr algn="ctr"/>
              <a:r>
                <a:rPr lang="en-GB" sz="1800" dirty="0" smtClean="0">
                  <a:solidFill>
                    <a:srgbClr val="0008A4"/>
                  </a:solidFill>
                </a:rPr>
                <a:t>Art. 7 ERDF</a:t>
              </a:r>
              <a:endParaRPr lang="en-GB" sz="1800" dirty="0">
                <a:solidFill>
                  <a:srgbClr val="0008A4"/>
                </a:solidFill>
              </a:endParaRPr>
            </a:p>
          </p:txBody>
        </p:sp>
        <p:sp>
          <p:nvSpPr>
            <p:cNvPr id="32" name="TextBox 31"/>
            <p:cNvSpPr txBox="1"/>
            <p:nvPr/>
          </p:nvSpPr>
          <p:spPr>
            <a:xfrm>
              <a:off x="1691680" y="4553833"/>
              <a:ext cx="2520280" cy="1323439"/>
            </a:xfrm>
            <a:prstGeom prst="rect">
              <a:avLst/>
            </a:prstGeom>
            <a:noFill/>
          </p:spPr>
          <p:txBody>
            <a:bodyPr wrap="square" rtlCol="0">
              <a:spAutoFit/>
            </a:bodyPr>
            <a:lstStyle/>
            <a:p>
              <a:pPr algn="ctr"/>
              <a:r>
                <a:rPr lang="en-GB" sz="1800" dirty="0" smtClean="0">
                  <a:solidFill>
                    <a:srgbClr val="FF9900"/>
                  </a:solidFill>
                </a:rPr>
                <a:t>horizontal</a:t>
              </a:r>
            </a:p>
            <a:p>
              <a:pPr algn="ctr"/>
              <a:r>
                <a:rPr lang="en-GB" sz="1800" dirty="0">
                  <a:solidFill>
                    <a:srgbClr val="FF9900"/>
                  </a:solidFill>
                </a:rPr>
                <a:t>p</a:t>
              </a:r>
              <a:r>
                <a:rPr lang="en-GB" sz="1800" dirty="0" smtClean="0">
                  <a:solidFill>
                    <a:srgbClr val="FF9900"/>
                  </a:solidFill>
                </a:rPr>
                <a:t>olicy, e.g.</a:t>
              </a:r>
            </a:p>
            <a:p>
              <a:pPr algn="ctr"/>
              <a:endParaRPr lang="en-GB" sz="800" dirty="0" smtClean="0">
                <a:solidFill>
                  <a:srgbClr val="FF9900"/>
                </a:solidFill>
              </a:endParaRPr>
            </a:p>
            <a:p>
              <a:pPr algn="ctr"/>
              <a:r>
                <a:rPr lang="en-GB" sz="1800" i="1" dirty="0" smtClean="0">
                  <a:solidFill>
                    <a:srgbClr val="FF9900"/>
                  </a:solidFill>
                </a:rPr>
                <a:t>'low-carbon'</a:t>
              </a:r>
            </a:p>
            <a:p>
              <a:pPr algn="ctr"/>
              <a:r>
                <a:rPr lang="en-GB" sz="1800" dirty="0" smtClean="0">
                  <a:solidFill>
                    <a:srgbClr val="FF9900"/>
                  </a:solidFill>
                </a:rPr>
                <a:t>TO 4</a:t>
              </a:r>
              <a:endParaRPr lang="en-GB" sz="1800" dirty="0">
                <a:solidFill>
                  <a:srgbClr val="FF9900"/>
                </a:solidFill>
              </a:endParaRPr>
            </a:p>
          </p:txBody>
        </p:sp>
        <p:sp>
          <p:nvSpPr>
            <p:cNvPr id="34" name="TextBox 33"/>
            <p:cNvSpPr txBox="1"/>
            <p:nvPr/>
          </p:nvSpPr>
          <p:spPr>
            <a:xfrm>
              <a:off x="5076056" y="4553833"/>
              <a:ext cx="2520280" cy="1323439"/>
            </a:xfrm>
            <a:prstGeom prst="rect">
              <a:avLst/>
            </a:prstGeom>
            <a:noFill/>
          </p:spPr>
          <p:txBody>
            <a:bodyPr wrap="square" rtlCol="0">
              <a:spAutoFit/>
            </a:bodyPr>
            <a:lstStyle/>
            <a:p>
              <a:pPr algn="ctr"/>
              <a:r>
                <a:rPr lang="en-GB" sz="1800" dirty="0" smtClean="0">
                  <a:solidFill>
                    <a:srgbClr val="006600"/>
                  </a:solidFill>
                </a:rPr>
                <a:t>sector</a:t>
              </a:r>
            </a:p>
            <a:p>
              <a:pPr algn="ctr"/>
              <a:r>
                <a:rPr lang="en-GB" sz="1800" dirty="0" smtClean="0">
                  <a:solidFill>
                    <a:srgbClr val="006600"/>
                  </a:solidFill>
                </a:rPr>
                <a:t>approach </a:t>
              </a:r>
            </a:p>
            <a:p>
              <a:pPr algn="ctr"/>
              <a:endParaRPr lang="en-GB" sz="800" dirty="0" smtClean="0">
                <a:solidFill>
                  <a:srgbClr val="006600"/>
                </a:solidFill>
              </a:endParaRPr>
            </a:p>
            <a:p>
              <a:pPr algn="ctr"/>
              <a:r>
                <a:rPr lang="en-GB" sz="1800" i="1" dirty="0" smtClean="0">
                  <a:solidFill>
                    <a:srgbClr val="006600"/>
                  </a:solidFill>
                </a:rPr>
                <a:t>'transport'</a:t>
              </a:r>
            </a:p>
            <a:p>
              <a:pPr algn="ctr"/>
              <a:r>
                <a:rPr lang="en-GB" sz="1800" dirty="0" smtClean="0">
                  <a:solidFill>
                    <a:srgbClr val="006600"/>
                  </a:solidFill>
                </a:rPr>
                <a:t>TO 7</a:t>
              </a:r>
              <a:endParaRPr lang="en-GB" sz="1800" dirty="0">
                <a:solidFill>
                  <a:srgbClr val="006600"/>
                </a:solidFill>
              </a:endParaRPr>
            </a:p>
          </p:txBody>
        </p:sp>
        <p:sp>
          <p:nvSpPr>
            <p:cNvPr id="35" name="TextBox 34"/>
            <p:cNvSpPr txBox="1"/>
            <p:nvPr/>
          </p:nvSpPr>
          <p:spPr>
            <a:xfrm>
              <a:off x="3347864" y="3861048"/>
              <a:ext cx="2520280" cy="984885"/>
            </a:xfrm>
            <a:prstGeom prst="rect">
              <a:avLst/>
            </a:prstGeom>
            <a:noFill/>
          </p:spPr>
          <p:txBody>
            <a:bodyPr wrap="square" rtlCol="0">
              <a:spAutoFit/>
            </a:bodyPr>
            <a:lstStyle/>
            <a:p>
              <a:pPr algn="ctr"/>
              <a:r>
                <a:rPr lang="en-GB" sz="2000" dirty="0">
                  <a:solidFill>
                    <a:schemeClr val="tx1"/>
                  </a:solidFill>
                </a:rPr>
                <a:t>u</a:t>
              </a:r>
              <a:r>
                <a:rPr lang="en-GB" sz="2000" dirty="0" smtClean="0">
                  <a:solidFill>
                    <a:schemeClr val="tx1"/>
                  </a:solidFill>
                </a:rPr>
                <a:t>rban</a:t>
              </a:r>
            </a:p>
            <a:p>
              <a:pPr algn="ctr"/>
              <a:r>
                <a:rPr lang="en-GB" sz="2000" dirty="0">
                  <a:solidFill>
                    <a:schemeClr val="tx1"/>
                  </a:solidFill>
                </a:rPr>
                <a:t>m</a:t>
              </a:r>
              <a:r>
                <a:rPr lang="en-GB" sz="2000" dirty="0" smtClean="0">
                  <a:solidFill>
                    <a:schemeClr val="tx1"/>
                  </a:solidFill>
                </a:rPr>
                <a:t>obility</a:t>
              </a:r>
            </a:p>
            <a:p>
              <a:pPr algn="ctr"/>
              <a:endParaRPr lang="en-GB" sz="1800" dirty="0"/>
            </a:p>
          </p:txBody>
        </p:sp>
      </p:grpSp>
      <p:sp>
        <p:nvSpPr>
          <p:cNvPr id="31" name="TextBox 30"/>
          <p:cNvSpPr txBox="1"/>
          <p:nvPr/>
        </p:nvSpPr>
        <p:spPr>
          <a:xfrm>
            <a:off x="827584" y="1268760"/>
            <a:ext cx="2592288" cy="1200329"/>
          </a:xfrm>
          <a:prstGeom prst="rect">
            <a:avLst/>
          </a:prstGeom>
          <a:noFill/>
        </p:spPr>
        <p:txBody>
          <a:bodyPr wrap="square" rtlCol="0">
            <a:spAutoFit/>
          </a:bodyPr>
          <a:lstStyle/>
          <a:p>
            <a:pPr algn="ctr"/>
            <a:r>
              <a:rPr lang="en-GB" sz="2400" i="1" dirty="0" smtClean="0">
                <a:solidFill>
                  <a:srgbClr val="0000FF"/>
                </a:solidFill>
              </a:rPr>
              <a:t>"How will we live in our cities"</a:t>
            </a:r>
            <a:endParaRPr lang="en-GB" sz="2400" i="1" dirty="0">
              <a:solidFill>
                <a:srgbClr val="0000FF"/>
              </a:solidFill>
            </a:endParaRPr>
          </a:p>
        </p:txBody>
      </p:sp>
      <p:sp>
        <p:nvSpPr>
          <p:cNvPr id="38" name="TextBox 37"/>
          <p:cNvSpPr txBox="1"/>
          <p:nvPr/>
        </p:nvSpPr>
        <p:spPr>
          <a:xfrm>
            <a:off x="6660232" y="2852936"/>
            <a:ext cx="2592288" cy="830997"/>
          </a:xfrm>
          <a:prstGeom prst="rect">
            <a:avLst/>
          </a:prstGeom>
          <a:noFill/>
        </p:spPr>
        <p:txBody>
          <a:bodyPr wrap="square" rtlCol="0">
            <a:spAutoFit/>
          </a:bodyPr>
          <a:lstStyle/>
          <a:p>
            <a:pPr algn="ctr"/>
            <a:r>
              <a:rPr lang="en-GB" sz="2400" i="1" dirty="0" smtClean="0">
                <a:solidFill>
                  <a:srgbClr val="006600"/>
                </a:solidFill>
              </a:rPr>
              <a:t>"How to get from A to B"</a:t>
            </a:r>
            <a:endParaRPr lang="en-GB" sz="2400" i="1" dirty="0">
              <a:solidFill>
                <a:srgbClr val="006600"/>
              </a:solidFill>
            </a:endParaRPr>
          </a:p>
        </p:txBody>
      </p:sp>
      <p:sp>
        <p:nvSpPr>
          <p:cNvPr id="39" name="TextBox 38"/>
          <p:cNvSpPr txBox="1"/>
          <p:nvPr/>
        </p:nvSpPr>
        <p:spPr>
          <a:xfrm>
            <a:off x="-108520" y="3140968"/>
            <a:ext cx="2592288" cy="1200329"/>
          </a:xfrm>
          <a:prstGeom prst="rect">
            <a:avLst/>
          </a:prstGeom>
          <a:noFill/>
        </p:spPr>
        <p:txBody>
          <a:bodyPr wrap="square" rtlCol="0">
            <a:spAutoFit/>
          </a:bodyPr>
          <a:lstStyle/>
          <a:p>
            <a:pPr algn="ctr"/>
            <a:r>
              <a:rPr lang="en-GB" sz="2400" i="1" dirty="0" smtClean="0">
                <a:solidFill>
                  <a:srgbClr val="FF9900"/>
                </a:solidFill>
              </a:rPr>
              <a:t>"How to tackle societal challenges"</a:t>
            </a:r>
            <a:endParaRPr lang="en-GB" sz="2400" i="1" dirty="0">
              <a:solidFill>
                <a:srgbClr val="FF9900"/>
              </a:solidFill>
            </a:endParaRPr>
          </a:p>
        </p:txBody>
      </p:sp>
    </p:spTree>
    <p:extLst>
      <p:ext uri="{BB962C8B-B14F-4D97-AF65-F5344CB8AC3E}">
        <p14:creationId xmlns:p14="http://schemas.microsoft.com/office/powerpoint/2010/main" val="39879633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29600" cy="936625"/>
          </a:xfrm>
        </p:spPr>
        <p:txBody>
          <a:bodyPr/>
          <a:lstStyle/>
          <a:p>
            <a:pPr algn="ctr"/>
            <a:r>
              <a:rPr lang="en-GB" dirty="0" smtClean="0"/>
              <a:t>Strategic approach</a:t>
            </a:r>
            <a:endParaRPr lang="en-GB" dirty="0"/>
          </a:p>
        </p:txBody>
      </p:sp>
      <p:sp>
        <p:nvSpPr>
          <p:cNvPr id="3" name="Content Placeholder 2"/>
          <p:cNvSpPr>
            <a:spLocks noGrp="1"/>
          </p:cNvSpPr>
          <p:nvPr>
            <p:ph idx="1"/>
          </p:nvPr>
        </p:nvSpPr>
        <p:spPr>
          <a:xfrm>
            <a:off x="3275856" y="1988840"/>
            <a:ext cx="5688632" cy="4464496"/>
          </a:xfrm>
          <a:noFill/>
        </p:spPr>
        <p:txBody>
          <a:bodyPr/>
          <a:lstStyle/>
          <a:p>
            <a:pPr marL="0" indent="0">
              <a:buNone/>
            </a:pPr>
            <a:r>
              <a:rPr lang="en-GB" sz="2200" i="0" dirty="0" smtClean="0">
                <a:solidFill>
                  <a:srgbClr val="FF9900"/>
                </a:solidFill>
              </a:rPr>
              <a:t>"Sustainable multi-modal urban mobility" within </a:t>
            </a:r>
            <a:r>
              <a:rPr lang="en-GB" sz="2200" i="0" dirty="0">
                <a:solidFill>
                  <a:srgbClr val="FF9900"/>
                </a:solidFill>
              </a:rPr>
              <a:t>(</a:t>
            </a:r>
            <a:r>
              <a:rPr lang="en-GB" sz="2200" b="1" i="0" dirty="0" smtClean="0">
                <a:solidFill>
                  <a:srgbClr val="FF9900"/>
                </a:solidFill>
              </a:rPr>
              <a:t>cross-sectorial) low-carbon strategies for all types of territory</a:t>
            </a:r>
          </a:p>
          <a:p>
            <a:pPr marL="0" indent="0">
              <a:buNone/>
            </a:pPr>
            <a:endParaRPr lang="en-GB" dirty="0" smtClean="0"/>
          </a:p>
          <a:p>
            <a:pPr marL="0" indent="0">
              <a:buNone/>
            </a:pPr>
            <a:r>
              <a:rPr lang="en-GB" sz="2200" i="0" dirty="0" smtClean="0">
                <a:solidFill>
                  <a:srgbClr val="006600"/>
                </a:solidFill>
              </a:rPr>
              <a:t>"Sustainable regional/local mobility" within a </a:t>
            </a:r>
            <a:r>
              <a:rPr lang="en-GB" sz="2200" b="1" i="0" dirty="0" smtClean="0">
                <a:solidFill>
                  <a:srgbClr val="006600"/>
                </a:solidFill>
              </a:rPr>
              <a:t>comprehensive plan for </a:t>
            </a:r>
            <a:r>
              <a:rPr lang="en-GB" sz="2200" i="0" dirty="0" smtClean="0">
                <a:solidFill>
                  <a:srgbClr val="006600"/>
                </a:solidFill>
              </a:rPr>
              <a:t>developing efficient, environmentally-friendly, low-carbon </a:t>
            </a:r>
            <a:r>
              <a:rPr lang="en-GB" sz="2200" b="1" i="0" dirty="0" smtClean="0">
                <a:solidFill>
                  <a:srgbClr val="006600"/>
                </a:solidFill>
              </a:rPr>
              <a:t>transport</a:t>
            </a:r>
          </a:p>
          <a:p>
            <a:endParaRPr lang="en-GB" sz="2000" b="1" i="0" dirty="0"/>
          </a:p>
          <a:p>
            <a:pPr marL="0" indent="0">
              <a:buNone/>
            </a:pPr>
            <a:r>
              <a:rPr lang="en-GB" sz="2200" i="0" dirty="0" smtClean="0">
                <a:solidFill>
                  <a:srgbClr val="0000FF"/>
                </a:solidFill>
              </a:rPr>
              <a:t>Urban mobility within integrated strategies for </a:t>
            </a:r>
            <a:r>
              <a:rPr lang="en-GB" sz="2200" b="1" i="0" dirty="0" smtClean="0">
                <a:solidFill>
                  <a:srgbClr val="0000FF"/>
                </a:solidFill>
              </a:rPr>
              <a:t>urban development</a:t>
            </a:r>
          </a:p>
        </p:txBody>
      </p:sp>
      <p:grpSp>
        <p:nvGrpSpPr>
          <p:cNvPr id="5" name="Group 4"/>
          <p:cNvGrpSpPr/>
          <p:nvPr/>
        </p:nvGrpSpPr>
        <p:grpSpPr>
          <a:xfrm>
            <a:off x="395536" y="4005064"/>
            <a:ext cx="2698753" cy="538162"/>
            <a:chOff x="3211517" y="3133423"/>
            <a:chExt cx="2698753" cy="538162"/>
          </a:xfrm>
        </p:grpSpPr>
        <p:sp>
          <p:nvSpPr>
            <p:cNvPr id="25" name="AutoShape 10"/>
            <p:cNvSpPr>
              <a:spLocks noChangeArrowheads="1"/>
            </p:cNvSpPr>
            <p:nvPr/>
          </p:nvSpPr>
          <p:spPr bwMode="gray">
            <a:xfrm>
              <a:off x="3211517" y="3133423"/>
              <a:ext cx="2698753" cy="538162"/>
            </a:xfrm>
            <a:prstGeom prst="roundRect">
              <a:avLst>
                <a:gd name="adj" fmla="val 48741"/>
              </a:avLst>
            </a:prstGeom>
            <a:solidFill>
              <a:srgbClr val="76B043"/>
            </a:solidFill>
            <a:ln w="50800" algn="ctr">
              <a:solidFill>
                <a:srgbClr val="006600"/>
              </a:solidFill>
              <a:prstDash val="solid"/>
              <a:round/>
              <a:headEnd/>
              <a:tailEnd/>
            </a:ln>
          </p:spPr>
          <p:txBody>
            <a:bodyPr lIns="0" rIns="360000" anchor="ctr"/>
            <a:lstStyle>
              <a:lvl1pPr marL="3175">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algn="r" eaLnBrk="1" hangingPunct="1">
                <a:spcBef>
                  <a:spcPct val="0"/>
                </a:spcBef>
                <a:buClrTx/>
                <a:buFontTx/>
                <a:buNone/>
              </a:pPr>
              <a:r>
                <a:rPr lang="fr-BE" altLang="en-US" sz="1000" b="1" dirty="0" err="1">
                  <a:solidFill>
                    <a:schemeClr val="tx1"/>
                  </a:solidFill>
                </a:rPr>
                <a:t>Sustainable</a:t>
              </a:r>
              <a:r>
                <a:rPr lang="fr-BE" altLang="en-US" sz="1000" b="1" dirty="0">
                  <a:solidFill>
                    <a:schemeClr val="tx1"/>
                  </a:solidFill>
                </a:rPr>
                <a:t> transport</a:t>
              </a:r>
            </a:p>
          </p:txBody>
        </p:sp>
        <p:sp>
          <p:nvSpPr>
            <p:cNvPr id="55" name="Oval 1318"/>
            <p:cNvSpPr>
              <a:spLocks noChangeArrowheads="1"/>
            </p:cNvSpPr>
            <p:nvPr/>
          </p:nvSpPr>
          <p:spPr bwMode="gray">
            <a:xfrm>
              <a:off x="3276604" y="3165172"/>
              <a:ext cx="463550" cy="465137"/>
            </a:xfrm>
            <a:prstGeom prst="ellipse">
              <a:avLst/>
            </a:prstGeom>
            <a:solidFill>
              <a:srgbClr val="E0E9D1"/>
            </a:solidFill>
            <a:ln w="9525">
              <a:solidFill>
                <a:srgbClr val="000000"/>
              </a:solidFill>
              <a:prstDash val="solid"/>
              <a:round/>
              <a:headEnd/>
              <a:tailEnd/>
            </a:ln>
          </p:spPr>
          <p:txBody>
            <a:bodyPr/>
            <a:lstStyle>
              <a:lvl1pPr>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eaLnBrk="1" hangingPunct="1">
                <a:lnSpc>
                  <a:spcPct val="100000"/>
                </a:lnSpc>
                <a:spcBef>
                  <a:spcPct val="0"/>
                </a:spcBef>
                <a:buClrTx/>
                <a:buFontTx/>
                <a:buNone/>
              </a:pPr>
              <a:endParaRPr lang="fr-BE" altLang="fr-FR">
                <a:solidFill>
                  <a:srgbClr val="0F5494"/>
                </a:solidFill>
              </a:endParaRPr>
            </a:p>
          </p:txBody>
        </p:sp>
        <p:sp>
          <p:nvSpPr>
            <p:cNvPr id="56" name="Freeform 1295"/>
            <p:cNvSpPr>
              <a:spLocks noEditPoints="1"/>
            </p:cNvSpPr>
            <p:nvPr/>
          </p:nvSpPr>
          <p:spPr bwMode="gray">
            <a:xfrm>
              <a:off x="3463929" y="3271535"/>
              <a:ext cx="88900" cy="250824"/>
            </a:xfrm>
            <a:custGeom>
              <a:avLst/>
              <a:gdLst>
                <a:gd name="T0" fmla="*/ 714 w 24"/>
                <a:gd name="T1" fmla="*/ 278 h 67"/>
                <a:gd name="T2" fmla="*/ 560 w 24"/>
                <a:gd name="T3" fmla="*/ 118 h 67"/>
                <a:gd name="T4" fmla="*/ 506 w 24"/>
                <a:gd name="T5" fmla="*/ 0 h 67"/>
                <a:gd name="T6" fmla="*/ 201 w 24"/>
                <a:gd name="T7" fmla="*/ 118 h 67"/>
                <a:gd name="T8" fmla="*/ 152 w 24"/>
                <a:gd name="T9" fmla="*/ 0 h 67"/>
                <a:gd name="T10" fmla="*/ 0 w 24"/>
                <a:gd name="T11" fmla="*/ 118 h 67"/>
                <a:gd name="T12" fmla="*/ 152 w 24"/>
                <a:gd name="T13" fmla="*/ 278 h 67"/>
                <a:gd name="T14" fmla="*/ 0 w 24"/>
                <a:gd name="T15" fmla="*/ 406 h 67"/>
                <a:gd name="T16" fmla="*/ 152 w 24"/>
                <a:gd name="T17" fmla="*/ 549 h 67"/>
                <a:gd name="T18" fmla="*/ 152 w 24"/>
                <a:gd name="T19" fmla="*/ 684 h 67"/>
                <a:gd name="T20" fmla="*/ 0 w 24"/>
                <a:gd name="T21" fmla="*/ 684 h 67"/>
                <a:gd name="T22" fmla="*/ 0 w 24"/>
                <a:gd name="T23" fmla="*/ 840 h 67"/>
                <a:gd name="T24" fmla="*/ 152 w 24"/>
                <a:gd name="T25" fmla="*/ 957 h 67"/>
                <a:gd name="T26" fmla="*/ 0 w 24"/>
                <a:gd name="T27" fmla="*/ 1113 h 67"/>
                <a:gd name="T28" fmla="*/ 152 w 24"/>
                <a:gd name="T29" fmla="*/ 1236 h 67"/>
                <a:gd name="T30" fmla="*/ 0 w 24"/>
                <a:gd name="T31" fmla="*/ 1391 h 67"/>
                <a:gd name="T32" fmla="*/ 152 w 24"/>
                <a:gd name="T33" fmla="*/ 1523 h 67"/>
                <a:gd name="T34" fmla="*/ 0 w 24"/>
                <a:gd name="T35" fmla="*/ 1663 h 67"/>
                <a:gd name="T36" fmla="*/ 152 w 24"/>
                <a:gd name="T37" fmla="*/ 1797 h 67"/>
                <a:gd name="T38" fmla="*/ 0 w 24"/>
                <a:gd name="T39" fmla="*/ 1953 h 67"/>
                <a:gd name="T40" fmla="*/ 152 w 24"/>
                <a:gd name="T41" fmla="*/ 2075 h 67"/>
                <a:gd name="T42" fmla="*/ 201 w 24"/>
                <a:gd name="T43" fmla="*/ 1953 h 67"/>
                <a:gd name="T44" fmla="*/ 506 w 24"/>
                <a:gd name="T45" fmla="*/ 2075 h 67"/>
                <a:gd name="T46" fmla="*/ 560 w 24"/>
                <a:gd name="T47" fmla="*/ 1953 h 67"/>
                <a:gd name="T48" fmla="*/ 714 w 24"/>
                <a:gd name="T49" fmla="*/ 1797 h 67"/>
                <a:gd name="T50" fmla="*/ 560 w 24"/>
                <a:gd name="T51" fmla="*/ 1663 h 67"/>
                <a:gd name="T52" fmla="*/ 714 w 24"/>
                <a:gd name="T53" fmla="*/ 1523 h 67"/>
                <a:gd name="T54" fmla="*/ 560 w 24"/>
                <a:gd name="T55" fmla="*/ 1391 h 67"/>
                <a:gd name="T56" fmla="*/ 714 w 24"/>
                <a:gd name="T57" fmla="*/ 1236 h 67"/>
                <a:gd name="T58" fmla="*/ 560 w 24"/>
                <a:gd name="T59" fmla="*/ 1113 h 67"/>
                <a:gd name="T60" fmla="*/ 714 w 24"/>
                <a:gd name="T61" fmla="*/ 957 h 67"/>
                <a:gd name="T62" fmla="*/ 560 w 24"/>
                <a:gd name="T63" fmla="*/ 840 h 67"/>
                <a:gd name="T64" fmla="*/ 714 w 24"/>
                <a:gd name="T65" fmla="*/ 684 h 67"/>
                <a:gd name="T66" fmla="*/ 560 w 24"/>
                <a:gd name="T67" fmla="*/ 549 h 67"/>
                <a:gd name="T68" fmla="*/ 714 w 24"/>
                <a:gd name="T69" fmla="*/ 406 h 67"/>
                <a:gd name="T70" fmla="*/ 560 w 24"/>
                <a:gd name="T71" fmla="*/ 340 h 67"/>
                <a:gd name="T72" fmla="*/ 506 w 24"/>
                <a:gd name="T73" fmla="*/ 1797 h 67"/>
                <a:gd name="T74" fmla="*/ 201 w 24"/>
                <a:gd name="T75" fmla="*/ 1663 h 67"/>
                <a:gd name="T76" fmla="*/ 506 w 24"/>
                <a:gd name="T77" fmla="*/ 1797 h 67"/>
                <a:gd name="T78" fmla="*/ 201 w 24"/>
                <a:gd name="T79" fmla="*/ 1523 h 67"/>
                <a:gd name="T80" fmla="*/ 506 w 24"/>
                <a:gd name="T81" fmla="*/ 1391 h 67"/>
                <a:gd name="T82" fmla="*/ 506 w 24"/>
                <a:gd name="T83" fmla="*/ 1236 h 67"/>
                <a:gd name="T84" fmla="*/ 201 w 24"/>
                <a:gd name="T85" fmla="*/ 1113 h 67"/>
                <a:gd name="T86" fmla="*/ 506 w 24"/>
                <a:gd name="T87" fmla="*/ 1236 h 67"/>
                <a:gd name="T88" fmla="*/ 201 w 24"/>
                <a:gd name="T89" fmla="*/ 957 h 67"/>
                <a:gd name="T90" fmla="*/ 506 w 24"/>
                <a:gd name="T91" fmla="*/ 840 h 67"/>
                <a:gd name="T92" fmla="*/ 506 w 24"/>
                <a:gd name="T93" fmla="*/ 684 h 67"/>
                <a:gd name="T94" fmla="*/ 201 w 24"/>
                <a:gd name="T95" fmla="*/ 590 h 67"/>
                <a:gd name="T96" fmla="*/ 266 w 24"/>
                <a:gd name="T97" fmla="*/ 549 h 67"/>
                <a:gd name="T98" fmla="*/ 506 w 24"/>
                <a:gd name="T99" fmla="*/ 684 h 67"/>
                <a:gd name="T100" fmla="*/ 201 w 24"/>
                <a:gd name="T101" fmla="*/ 406 h 67"/>
                <a:gd name="T102" fmla="*/ 506 w 24"/>
                <a:gd name="T103" fmla="*/ 278 h 67"/>
                <a:gd name="T104" fmla="*/ 469 w 24"/>
                <a:gd name="T105" fmla="*/ 406 h 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 h="67">
                  <a:moveTo>
                    <a:pt x="19" y="9"/>
                  </a:moveTo>
                  <a:cubicBezTo>
                    <a:pt x="24" y="9"/>
                    <a:pt x="24" y="9"/>
                    <a:pt x="24" y="9"/>
                  </a:cubicBezTo>
                  <a:cubicBezTo>
                    <a:pt x="24" y="4"/>
                    <a:pt x="24" y="4"/>
                    <a:pt x="24" y="4"/>
                  </a:cubicBezTo>
                  <a:cubicBezTo>
                    <a:pt x="19" y="4"/>
                    <a:pt x="19" y="4"/>
                    <a:pt x="19" y="4"/>
                  </a:cubicBezTo>
                  <a:cubicBezTo>
                    <a:pt x="19" y="0"/>
                    <a:pt x="19" y="0"/>
                    <a:pt x="19" y="0"/>
                  </a:cubicBezTo>
                  <a:cubicBezTo>
                    <a:pt x="17" y="0"/>
                    <a:pt x="17" y="0"/>
                    <a:pt x="17" y="0"/>
                  </a:cubicBezTo>
                  <a:cubicBezTo>
                    <a:pt x="17" y="4"/>
                    <a:pt x="17" y="4"/>
                    <a:pt x="17" y="4"/>
                  </a:cubicBezTo>
                  <a:cubicBezTo>
                    <a:pt x="7" y="4"/>
                    <a:pt x="7" y="4"/>
                    <a:pt x="7" y="4"/>
                  </a:cubicBezTo>
                  <a:cubicBezTo>
                    <a:pt x="7" y="0"/>
                    <a:pt x="7" y="0"/>
                    <a:pt x="7" y="0"/>
                  </a:cubicBezTo>
                  <a:cubicBezTo>
                    <a:pt x="5" y="0"/>
                    <a:pt x="5" y="0"/>
                    <a:pt x="5" y="0"/>
                  </a:cubicBezTo>
                  <a:cubicBezTo>
                    <a:pt x="5" y="4"/>
                    <a:pt x="5" y="4"/>
                    <a:pt x="5" y="4"/>
                  </a:cubicBezTo>
                  <a:cubicBezTo>
                    <a:pt x="0" y="4"/>
                    <a:pt x="0" y="4"/>
                    <a:pt x="0" y="4"/>
                  </a:cubicBezTo>
                  <a:cubicBezTo>
                    <a:pt x="0" y="9"/>
                    <a:pt x="0" y="9"/>
                    <a:pt x="0" y="9"/>
                  </a:cubicBezTo>
                  <a:cubicBezTo>
                    <a:pt x="5" y="9"/>
                    <a:pt x="5" y="9"/>
                    <a:pt x="5" y="9"/>
                  </a:cubicBezTo>
                  <a:cubicBezTo>
                    <a:pt x="5" y="13"/>
                    <a:pt x="5" y="13"/>
                    <a:pt x="5" y="13"/>
                  </a:cubicBezTo>
                  <a:cubicBezTo>
                    <a:pt x="0" y="13"/>
                    <a:pt x="0" y="13"/>
                    <a:pt x="0" y="13"/>
                  </a:cubicBezTo>
                  <a:cubicBezTo>
                    <a:pt x="0" y="18"/>
                    <a:pt x="0" y="18"/>
                    <a:pt x="0" y="18"/>
                  </a:cubicBezTo>
                  <a:cubicBezTo>
                    <a:pt x="5" y="18"/>
                    <a:pt x="5" y="18"/>
                    <a:pt x="5" y="18"/>
                  </a:cubicBezTo>
                  <a:cubicBezTo>
                    <a:pt x="5" y="21"/>
                    <a:pt x="5" y="21"/>
                    <a:pt x="5" y="21"/>
                  </a:cubicBezTo>
                  <a:cubicBezTo>
                    <a:pt x="5" y="22"/>
                    <a:pt x="5" y="22"/>
                    <a:pt x="5" y="22"/>
                  </a:cubicBezTo>
                  <a:cubicBezTo>
                    <a:pt x="3" y="22"/>
                    <a:pt x="3" y="22"/>
                    <a:pt x="3" y="22"/>
                  </a:cubicBezTo>
                  <a:cubicBezTo>
                    <a:pt x="0" y="22"/>
                    <a:pt x="0" y="22"/>
                    <a:pt x="0" y="22"/>
                  </a:cubicBezTo>
                  <a:cubicBezTo>
                    <a:pt x="0" y="25"/>
                    <a:pt x="0" y="25"/>
                    <a:pt x="0" y="25"/>
                  </a:cubicBezTo>
                  <a:cubicBezTo>
                    <a:pt x="0" y="27"/>
                    <a:pt x="0" y="27"/>
                    <a:pt x="0" y="27"/>
                  </a:cubicBezTo>
                  <a:cubicBezTo>
                    <a:pt x="5" y="27"/>
                    <a:pt x="5" y="27"/>
                    <a:pt x="5" y="27"/>
                  </a:cubicBezTo>
                  <a:cubicBezTo>
                    <a:pt x="5" y="31"/>
                    <a:pt x="5" y="31"/>
                    <a:pt x="5" y="31"/>
                  </a:cubicBezTo>
                  <a:cubicBezTo>
                    <a:pt x="0" y="31"/>
                    <a:pt x="0" y="31"/>
                    <a:pt x="0" y="31"/>
                  </a:cubicBezTo>
                  <a:cubicBezTo>
                    <a:pt x="0" y="36"/>
                    <a:pt x="0" y="36"/>
                    <a:pt x="0" y="36"/>
                  </a:cubicBezTo>
                  <a:cubicBezTo>
                    <a:pt x="5" y="36"/>
                    <a:pt x="5" y="36"/>
                    <a:pt x="5" y="36"/>
                  </a:cubicBezTo>
                  <a:cubicBezTo>
                    <a:pt x="5" y="40"/>
                    <a:pt x="5" y="40"/>
                    <a:pt x="5" y="40"/>
                  </a:cubicBezTo>
                  <a:cubicBezTo>
                    <a:pt x="0" y="40"/>
                    <a:pt x="0" y="40"/>
                    <a:pt x="0" y="40"/>
                  </a:cubicBezTo>
                  <a:cubicBezTo>
                    <a:pt x="0" y="45"/>
                    <a:pt x="0" y="45"/>
                    <a:pt x="0" y="45"/>
                  </a:cubicBezTo>
                  <a:cubicBezTo>
                    <a:pt x="5" y="45"/>
                    <a:pt x="5" y="45"/>
                    <a:pt x="5" y="45"/>
                  </a:cubicBezTo>
                  <a:cubicBezTo>
                    <a:pt x="5" y="49"/>
                    <a:pt x="5" y="49"/>
                    <a:pt x="5" y="49"/>
                  </a:cubicBezTo>
                  <a:cubicBezTo>
                    <a:pt x="0" y="49"/>
                    <a:pt x="0" y="49"/>
                    <a:pt x="0" y="49"/>
                  </a:cubicBezTo>
                  <a:cubicBezTo>
                    <a:pt x="0" y="54"/>
                    <a:pt x="0" y="54"/>
                    <a:pt x="0" y="54"/>
                  </a:cubicBezTo>
                  <a:cubicBezTo>
                    <a:pt x="5" y="54"/>
                    <a:pt x="5" y="54"/>
                    <a:pt x="5" y="54"/>
                  </a:cubicBezTo>
                  <a:cubicBezTo>
                    <a:pt x="5" y="58"/>
                    <a:pt x="5" y="58"/>
                    <a:pt x="5" y="58"/>
                  </a:cubicBezTo>
                  <a:cubicBezTo>
                    <a:pt x="0" y="58"/>
                    <a:pt x="0" y="58"/>
                    <a:pt x="0" y="58"/>
                  </a:cubicBezTo>
                  <a:cubicBezTo>
                    <a:pt x="0" y="63"/>
                    <a:pt x="0" y="63"/>
                    <a:pt x="0" y="63"/>
                  </a:cubicBezTo>
                  <a:cubicBezTo>
                    <a:pt x="5" y="63"/>
                    <a:pt x="5" y="63"/>
                    <a:pt x="5" y="63"/>
                  </a:cubicBezTo>
                  <a:cubicBezTo>
                    <a:pt x="5" y="67"/>
                    <a:pt x="5" y="67"/>
                    <a:pt x="5" y="67"/>
                  </a:cubicBezTo>
                  <a:cubicBezTo>
                    <a:pt x="7" y="67"/>
                    <a:pt x="7" y="67"/>
                    <a:pt x="7" y="67"/>
                  </a:cubicBezTo>
                  <a:cubicBezTo>
                    <a:pt x="7" y="63"/>
                    <a:pt x="7" y="63"/>
                    <a:pt x="7" y="63"/>
                  </a:cubicBezTo>
                  <a:cubicBezTo>
                    <a:pt x="17" y="63"/>
                    <a:pt x="17" y="63"/>
                    <a:pt x="17" y="63"/>
                  </a:cubicBezTo>
                  <a:cubicBezTo>
                    <a:pt x="17" y="67"/>
                    <a:pt x="17" y="67"/>
                    <a:pt x="17" y="67"/>
                  </a:cubicBezTo>
                  <a:cubicBezTo>
                    <a:pt x="19" y="67"/>
                    <a:pt x="19" y="67"/>
                    <a:pt x="19" y="67"/>
                  </a:cubicBezTo>
                  <a:cubicBezTo>
                    <a:pt x="19" y="63"/>
                    <a:pt x="19" y="63"/>
                    <a:pt x="19" y="63"/>
                  </a:cubicBezTo>
                  <a:cubicBezTo>
                    <a:pt x="24" y="63"/>
                    <a:pt x="24" y="63"/>
                    <a:pt x="24" y="63"/>
                  </a:cubicBezTo>
                  <a:cubicBezTo>
                    <a:pt x="24" y="58"/>
                    <a:pt x="24" y="58"/>
                    <a:pt x="24" y="58"/>
                  </a:cubicBezTo>
                  <a:cubicBezTo>
                    <a:pt x="19" y="58"/>
                    <a:pt x="19" y="58"/>
                    <a:pt x="19" y="58"/>
                  </a:cubicBezTo>
                  <a:cubicBezTo>
                    <a:pt x="19" y="54"/>
                    <a:pt x="19" y="54"/>
                    <a:pt x="19" y="54"/>
                  </a:cubicBezTo>
                  <a:cubicBezTo>
                    <a:pt x="24" y="54"/>
                    <a:pt x="24" y="54"/>
                    <a:pt x="24" y="54"/>
                  </a:cubicBezTo>
                  <a:cubicBezTo>
                    <a:pt x="24" y="49"/>
                    <a:pt x="24" y="49"/>
                    <a:pt x="24" y="49"/>
                  </a:cubicBezTo>
                  <a:cubicBezTo>
                    <a:pt x="19" y="49"/>
                    <a:pt x="19" y="49"/>
                    <a:pt x="19" y="49"/>
                  </a:cubicBezTo>
                  <a:cubicBezTo>
                    <a:pt x="19" y="45"/>
                    <a:pt x="19" y="45"/>
                    <a:pt x="19" y="45"/>
                  </a:cubicBezTo>
                  <a:cubicBezTo>
                    <a:pt x="24" y="45"/>
                    <a:pt x="24" y="45"/>
                    <a:pt x="24" y="45"/>
                  </a:cubicBezTo>
                  <a:cubicBezTo>
                    <a:pt x="24" y="40"/>
                    <a:pt x="24" y="40"/>
                    <a:pt x="24" y="40"/>
                  </a:cubicBezTo>
                  <a:cubicBezTo>
                    <a:pt x="19" y="40"/>
                    <a:pt x="19" y="40"/>
                    <a:pt x="19" y="40"/>
                  </a:cubicBezTo>
                  <a:cubicBezTo>
                    <a:pt x="19" y="36"/>
                    <a:pt x="19" y="36"/>
                    <a:pt x="19" y="36"/>
                  </a:cubicBezTo>
                  <a:cubicBezTo>
                    <a:pt x="24" y="36"/>
                    <a:pt x="24" y="36"/>
                    <a:pt x="24" y="36"/>
                  </a:cubicBezTo>
                  <a:cubicBezTo>
                    <a:pt x="24" y="31"/>
                    <a:pt x="24" y="31"/>
                    <a:pt x="24" y="31"/>
                  </a:cubicBezTo>
                  <a:cubicBezTo>
                    <a:pt x="19" y="31"/>
                    <a:pt x="19" y="31"/>
                    <a:pt x="19" y="31"/>
                  </a:cubicBezTo>
                  <a:cubicBezTo>
                    <a:pt x="19" y="27"/>
                    <a:pt x="19" y="27"/>
                    <a:pt x="19" y="27"/>
                  </a:cubicBezTo>
                  <a:cubicBezTo>
                    <a:pt x="24" y="27"/>
                    <a:pt x="24" y="27"/>
                    <a:pt x="24" y="27"/>
                  </a:cubicBezTo>
                  <a:cubicBezTo>
                    <a:pt x="24" y="22"/>
                    <a:pt x="24" y="22"/>
                    <a:pt x="24" y="22"/>
                  </a:cubicBezTo>
                  <a:cubicBezTo>
                    <a:pt x="19" y="22"/>
                    <a:pt x="19" y="22"/>
                    <a:pt x="19" y="22"/>
                  </a:cubicBezTo>
                  <a:cubicBezTo>
                    <a:pt x="19" y="18"/>
                    <a:pt x="19" y="18"/>
                    <a:pt x="19" y="18"/>
                  </a:cubicBezTo>
                  <a:cubicBezTo>
                    <a:pt x="24" y="18"/>
                    <a:pt x="24" y="18"/>
                    <a:pt x="24" y="18"/>
                  </a:cubicBezTo>
                  <a:cubicBezTo>
                    <a:pt x="24" y="13"/>
                    <a:pt x="24" y="13"/>
                    <a:pt x="24" y="13"/>
                  </a:cubicBezTo>
                  <a:cubicBezTo>
                    <a:pt x="19" y="13"/>
                    <a:pt x="19" y="13"/>
                    <a:pt x="19" y="13"/>
                  </a:cubicBezTo>
                  <a:cubicBezTo>
                    <a:pt x="19" y="11"/>
                    <a:pt x="19" y="11"/>
                    <a:pt x="19" y="11"/>
                  </a:cubicBezTo>
                  <a:lnTo>
                    <a:pt x="19" y="9"/>
                  </a:lnTo>
                  <a:close/>
                  <a:moveTo>
                    <a:pt x="17" y="58"/>
                  </a:moveTo>
                  <a:cubicBezTo>
                    <a:pt x="7" y="58"/>
                    <a:pt x="7" y="58"/>
                    <a:pt x="7" y="58"/>
                  </a:cubicBezTo>
                  <a:cubicBezTo>
                    <a:pt x="7" y="54"/>
                    <a:pt x="7" y="54"/>
                    <a:pt x="7" y="54"/>
                  </a:cubicBezTo>
                  <a:cubicBezTo>
                    <a:pt x="17" y="54"/>
                    <a:pt x="17" y="54"/>
                    <a:pt x="17" y="54"/>
                  </a:cubicBezTo>
                  <a:lnTo>
                    <a:pt x="17" y="58"/>
                  </a:lnTo>
                  <a:close/>
                  <a:moveTo>
                    <a:pt x="17" y="49"/>
                  </a:moveTo>
                  <a:cubicBezTo>
                    <a:pt x="7" y="49"/>
                    <a:pt x="7" y="49"/>
                    <a:pt x="7" y="49"/>
                  </a:cubicBezTo>
                  <a:cubicBezTo>
                    <a:pt x="7" y="45"/>
                    <a:pt x="7" y="45"/>
                    <a:pt x="7" y="45"/>
                  </a:cubicBezTo>
                  <a:cubicBezTo>
                    <a:pt x="17" y="45"/>
                    <a:pt x="17" y="45"/>
                    <a:pt x="17" y="45"/>
                  </a:cubicBezTo>
                  <a:lnTo>
                    <a:pt x="17" y="49"/>
                  </a:lnTo>
                  <a:close/>
                  <a:moveTo>
                    <a:pt x="17" y="40"/>
                  </a:moveTo>
                  <a:cubicBezTo>
                    <a:pt x="7" y="40"/>
                    <a:pt x="7" y="40"/>
                    <a:pt x="7" y="40"/>
                  </a:cubicBezTo>
                  <a:cubicBezTo>
                    <a:pt x="7" y="36"/>
                    <a:pt x="7" y="36"/>
                    <a:pt x="7" y="36"/>
                  </a:cubicBezTo>
                  <a:cubicBezTo>
                    <a:pt x="17" y="36"/>
                    <a:pt x="17" y="36"/>
                    <a:pt x="17" y="36"/>
                  </a:cubicBezTo>
                  <a:lnTo>
                    <a:pt x="17" y="40"/>
                  </a:lnTo>
                  <a:close/>
                  <a:moveTo>
                    <a:pt x="17" y="31"/>
                  </a:moveTo>
                  <a:cubicBezTo>
                    <a:pt x="7" y="31"/>
                    <a:pt x="7" y="31"/>
                    <a:pt x="7" y="31"/>
                  </a:cubicBezTo>
                  <a:cubicBezTo>
                    <a:pt x="7" y="27"/>
                    <a:pt x="7" y="27"/>
                    <a:pt x="7" y="27"/>
                  </a:cubicBezTo>
                  <a:cubicBezTo>
                    <a:pt x="17" y="27"/>
                    <a:pt x="17" y="27"/>
                    <a:pt x="17" y="27"/>
                  </a:cubicBezTo>
                  <a:lnTo>
                    <a:pt x="17" y="31"/>
                  </a:lnTo>
                  <a:close/>
                  <a:moveTo>
                    <a:pt x="17" y="22"/>
                  </a:moveTo>
                  <a:cubicBezTo>
                    <a:pt x="7" y="22"/>
                    <a:pt x="7" y="22"/>
                    <a:pt x="7" y="22"/>
                  </a:cubicBezTo>
                  <a:cubicBezTo>
                    <a:pt x="7" y="19"/>
                    <a:pt x="7" y="19"/>
                    <a:pt x="7" y="19"/>
                  </a:cubicBezTo>
                  <a:cubicBezTo>
                    <a:pt x="7" y="18"/>
                    <a:pt x="7" y="18"/>
                    <a:pt x="7" y="18"/>
                  </a:cubicBezTo>
                  <a:cubicBezTo>
                    <a:pt x="9" y="18"/>
                    <a:pt x="9" y="18"/>
                    <a:pt x="9" y="18"/>
                  </a:cubicBezTo>
                  <a:cubicBezTo>
                    <a:pt x="17" y="18"/>
                    <a:pt x="17" y="18"/>
                    <a:pt x="17" y="18"/>
                  </a:cubicBezTo>
                  <a:lnTo>
                    <a:pt x="17" y="22"/>
                  </a:lnTo>
                  <a:close/>
                  <a:moveTo>
                    <a:pt x="16" y="13"/>
                  </a:moveTo>
                  <a:cubicBezTo>
                    <a:pt x="7" y="13"/>
                    <a:pt x="7" y="13"/>
                    <a:pt x="7" y="13"/>
                  </a:cubicBezTo>
                  <a:cubicBezTo>
                    <a:pt x="7" y="9"/>
                    <a:pt x="7" y="9"/>
                    <a:pt x="7" y="9"/>
                  </a:cubicBezTo>
                  <a:cubicBezTo>
                    <a:pt x="17" y="9"/>
                    <a:pt x="17" y="9"/>
                    <a:pt x="17" y="9"/>
                  </a:cubicBezTo>
                  <a:cubicBezTo>
                    <a:pt x="17" y="12"/>
                    <a:pt x="17" y="12"/>
                    <a:pt x="17" y="12"/>
                  </a:cubicBezTo>
                  <a:cubicBezTo>
                    <a:pt x="16" y="13"/>
                    <a:pt x="16" y="13"/>
                    <a:pt x="16" y="13"/>
                  </a:cubicBezTo>
                </a:path>
              </a:pathLst>
            </a:custGeom>
            <a:solidFill>
              <a:srgbClr val="22396E"/>
            </a:solidFill>
            <a:ln w="9525">
              <a:solidFill>
                <a:srgbClr val="000000"/>
              </a:solidFill>
              <a:prstDash val="solid"/>
              <a:round/>
              <a:headEnd/>
              <a:tailEnd/>
            </a:ln>
          </p:spPr>
          <p:txBody>
            <a:bodyPr/>
            <a:lstStyle/>
            <a:p>
              <a:endParaRPr lang="en-GB"/>
            </a:p>
          </p:txBody>
        </p:sp>
        <p:sp>
          <p:nvSpPr>
            <p:cNvPr id="57" name="Oval 1298"/>
            <p:cNvSpPr>
              <a:spLocks noChangeArrowheads="1"/>
            </p:cNvSpPr>
            <p:nvPr/>
          </p:nvSpPr>
          <p:spPr bwMode="gray">
            <a:xfrm>
              <a:off x="3276604" y="3163585"/>
              <a:ext cx="463550" cy="465137"/>
            </a:xfrm>
            <a:prstGeom prst="ellipse">
              <a:avLst/>
            </a:prstGeom>
            <a:noFill/>
            <a:ln w="41275">
              <a:solidFill>
                <a:srgbClr val="76B043"/>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eaLnBrk="1" hangingPunct="1">
                <a:lnSpc>
                  <a:spcPct val="100000"/>
                </a:lnSpc>
                <a:spcBef>
                  <a:spcPct val="0"/>
                </a:spcBef>
                <a:buClrTx/>
                <a:buFontTx/>
                <a:buNone/>
              </a:pPr>
              <a:endParaRPr lang="fr-BE" altLang="fr-FR">
                <a:solidFill>
                  <a:srgbClr val="0F5494"/>
                </a:solidFill>
              </a:endParaRPr>
            </a:p>
          </p:txBody>
        </p:sp>
        <p:sp>
          <p:nvSpPr>
            <p:cNvPr id="10" name="Oval 44"/>
            <p:cNvSpPr>
              <a:spLocks noChangeArrowheads="1"/>
            </p:cNvSpPr>
            <p:nvPr/>
          </p:nvSpPr>
          <p:spPr bwMode="gray">
            <a:xfrm>
              <a:off x="5553075" y="3246140"/>
              <a:ext cx="311150" cy="311150"/>
            </a:xfrm>
            <a:prstGeom prst="ellipse">
              <a:avLst/>
            </a:prstGeom>
            <a:solidFill>
              <a:schemeClr val="bg1"/>
            </a:solidFill>
            <a:ln w="9525" algn="ctr">
              <a:solidFill>
                <a:srgbClr val="76B043"/>
              </a:solidFill>
              <a:prstDash val="solid"/>
              <a:round/>
              <a:headEnd/>
              <a:tailEnd/>
            </a:ln>
          </p:spPr>
          <p:txBody>
            <a:bodyPr wrap="none" anchor="ctr"/>
            <a:lstStyle>
              <a:lvl1pPr marL="3175">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algn="ctr" eaLnBrk="1" hangingPunct="1">
                <a:spcBef>
                  <a:spcPct val="0"/>
                </a:spcBef>
                <a:buClrTx/>
                <a:buFontTx/>
                <a:buNone/>
              </a:pPr>
              <a:r>
                <a:rPr lang="fr-BE" altLang="en-US" b="1">
                  <a:solidFill>
                    <a:srgbClr val="76B043"/>
                  </a:solidFill>
                </a:rPr>
                <a:t>7</a:t>
              </a:r>
              <a:endParaRPr lang="fr-FR" altLang="en-US" b="1">
                <a:solidFill>
                  <a:srgbClr val="76B043"/>
                </a:solidFill>
              </a:endParaRPr>
            </a:p>
          </p:txBody>
        </p:sp>
      </p:grpSp>
      <p:grpSp>
        <p:nvGrpSpPr>
          <p:cNvPr id="4" name="Group 3"/>
          <p:cNvGrpSpPr/>
          <p:nvPr/>
        </p:nvGrpSpPr>
        <p:grpSpPr>
          <a:xfrm>
            <a:off x="395536" y="2132856"/>
            <a:ext cx="2698753" cy="538162"/>
            <a:chOff x="468314" y="3706509"/>
            <a:chExt cx="2698753" cy="538162"/>
          </a:xfrm>
        </p:grpSpPr>
        <p:sp>
          <p:nvSpPr>
            <p:cNvPr id="23" name="AutoShape 10"/>
            <p:cNvSpPr>
              <a:spLocks noChangeArrowheads="1"/>
            </p:cNvSpPr>
            <p:nvPr/>
          </p:nvSpPr>
          <p:spPr bwMode="gray">
            <a:xfrm>
              <a:off x="468314" y="3706509"/>
              <a:ext cx="2698753" cy="538162"/>
            </a:xfrm>
            <a:prstGeom prst="roundRect">
              <a:avLst>
                <a:gd name="adj" fmla="val 48741"/>
              </a:avLst>
            </a:prstGeom>
            <a:solidFill>
              <a:srgbClr val="FF9900"/>
            </a:solidFill>
            <a:ln w="53975" algn="ctr">
              <a:solidFill>
                <a:srgbClr val="C00000"/>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0" rIns="360000" anchor="ctr"/>
            <a:lstStyle>
              <a:lvl1pPr marL="3175">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algn="r" eaLnBrk="1" hangingPunct="1">
                <a:spcBef>
                  <a:spcPct val="0"/>
                </a:spcBef>
                <a:buClrTx/>
                <a:buFontTx/>
                <a:buNone/>
              </a:pPr>
              <a:r>
                <a:rPr lang="fr-BE" altLang="en-US" sz="1000" b="1" dirty="0" err="1">
                  <a:solidFill>
                    <a:schemeClr val="tx1"/>
                  </a:solidFill>
                </a:rPr>
                <a:t>Low-carbon</a:t>
              </a:r>
              <a:r>
                <a:rPr lang="fr-BE" altLang="en-US" sz="1000" b="1" dirty="0">
                  <a:solidFill>
                    <a:schemeClr val="tx1"/>
                  </a:solidFill>
                </a:rPr>
                <a:t> </a:t>
              </a:r>
              <a:r>
                <a:rPr lang="fr-BE" altLang="en-US" sz="1000" b="1" dirty="0" err="1">
                  <a:solidFill>
                    <a:schemeClr val="tx1"/>
                  </a:solidFill>
                </a:rPr>
                <a:t>economy</a:t>
              </a:r>
              <a:endParaRPr lang="fr-BE" altLang="en-US" sz="1000" b="1" dirty="0">
                <a:solidFill>
                  <a:schemeClr val="tx1"/>
                </a:solidFill>
              </a:endParaRPr>
            </a:p>
          </p:txBody>
        </p:sp>
        <p:sp>
          <p:nvSpPr>
            <p:cNvPr id="94" name="Oval 680"/>
            <p:cNvSpPr>
              <a:spLocks noChangeArrowheads="1"/>
            </p:cNvSpPr>
            <p:nvPr/>
          </p:nvSpPr>
          <p:spPr bwMode="gray">
            <a:xfrm>
              <a:off x="509589" y="3736672"/>
              <a:ext cx="468313" cy="465137"/>
            </a:xfrm>
            <a:prstGeom prst="ellipse">
              <a:avLst/>
            </a:prstGeom>
            <a:solidFill>
              <a:srgbClr val="FBDB88"/>
            </a:solidFill>
            <a:ln w="9525" algn="ctr">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eaLnBrk="1" hangingPunct="1">
                <a:lnSpc>
                  <a:spcPct val="100000"/>
                </a:lnSpc>
                <a:spcBef>
                  <a:spcPct val="0"/>
                </a:spcBef>
                <a:buClrTx/>
                <a:buFontTx/>
                <a:buNone/>
              </a:pPr>
              <a:endParaRPr lang="fr-BE" altLang="fr-FR">
                <a:solidFill>
                  <a:srgbClr val="0F5494"/>
                </a:solidFill>
              </a:endParaRPr>
            </a:p>
          </p:txBody>
        </p:sp>
        <p:sp>
          <p:nvSpPr>
            <p:cNvPr id="95" name="Freeform 692"/>
            <p:cNvSpPr>
              <a:spLocks noEditPoints="1"/>
            </p:cNvSpPr>
            <p:nvPr/>
          </p:nvSpPr>
          <p:spPr bwMode="gray">
            <a:xfrm>
              <a:off x="611189" y="3827159"/>
              <a:ext cx="225425" cy="258762"/>
            </a:xfrm>
            <a:custGeom>
              <a:avLst/>
              <a:gdLst>
                <a:gd name="T0" fmla="*/ 824 w 60"/>
                <a:gd name="T1" fmla="*/ 406 h 69"/>
                <a:gd name="T2" fmla="*/ 1058 w 60"/>
                <a:gd name="T3" fmla="*/ 1344 h 69"/>
                <a:gd name="T4" fmla="*/ 533 w 60"/>
                <a:gd name="T5" fmla="*/ 909 h 69"/>
                <a:gd name="T6" fmla="*/ 1008 w 60"/>
                <a:gd name="T7" fmla="*/ 1462 h 69"/>
                <a:gd name="T8" fmla="*/ 942 w 60"/>
                <a:gd name="T9" fmla="*/ 1528 h 69"/>
                <a:gd name="T10" fmla="*/ 824 w 60"/>
                <a:gd name="T11" fmla="*/ 1557 h 69"/>
                <a:gd name="T12" fmla="*/ 660 w 60"/>
                <a:gd name="T13" fmla="*/ 1491 h 69"/>
                <a:gd name="T14" fmla="*/ 570 w 60"/>
                <a:gd name="T15" fmla="*/ 1344 h 69"/>
                <a:gd name="T16" fmla="*/ 533 w 60"/>
                <a:gd name="T17" fmla="*/ 1306 h 69"/>
                <a:gd name="T18" fmla="*/ 504 w 60"/>
                <a:gd name="T19" fmla="*/ 1278 h 69"/>
                <a:gd name="T20" fmla="*/ 253 w 60"/>
                <a:gd name="T21" fmla="*/ 1150 h 69"/>
                <a:gd name="T22" fmla="*/ 156 w 60"/>
                <a:gd name="T23" fmla="*/ 909 h 69"/>
                <a:gd name="T24" fmla="*/ 253 w 60"/>
                <a:gd name="T25" fmla="*/ 619 h 69"/>
                <a:gd name="T26" fmla="*/ 533 w 60"/>
                <a:gd name="T27" fmla="*/ 503 h 69"/>
                <a:gd name="T28" fmla="*/ 570 w 60"/>
                <a:gd name="T29" fmla="*/ 503 h 69"/>
                <a:gd name="T30" fmla="*/ 599 w 60"/>
                <a:gd name="T31" fmla="*/ 463 h 69"/>
                <a:gd name="T32" fmla="*/ 783 w 60"/>
                <a:gd name="T33" fmla="*/ 222 h 69"/>
                <a:gd name="T34" fmla="*/ 1098 w 60"/>
                <a:gd name="T35" fmla="*/ 118 h 69"/>
                <a:gd name="T36" fmla="*/ 1472 w 60"/>
                <a:gd name="T37" fmla="*/ 279 h 69"/>
                <a:gd name="T38" fmla="*/ 1631 w 60"/>
                <a:gd name="T39" fmla="*/ 687 h 69"/>
                <a:gd name="T40" fmla="*/ 1631 w 60"/>
                <a:gd name="T41" fmla="*/ 754 h 69"/>
                <a:gd name="T42" fmla="*/ 1631 w 60"/>
                <a:gd name="T43" fmla="*/ 775 h 69"/>
                <a:gd name="T44" fmla="*/ 1631 w 60"/>
                <a:gd name="T45" fmla="*/ 803 h 69"/>
                <a:gd name="T46" fmla="*/ 1631 w 60"/>
                <a:gd name="T47" fmla="*/ 843 h 69"/>
                <a:gd name="T48" fmla="*/ 1697 w 60"/>
                <a:gd name="T49" fmla="*/ 959 h 69"/>
                <a:gd name="T50" fmla="*/ 1725 w 60"/>
                <a:gd name="T51" fmla="*/ 1094 h 69"/>
                <a:gd name="T52" fmla="*/ 1602 w 60"/>
                <a:gd name="T53" fmla="*/ 1344 h 69"/>
                <a:gd name="T54" fmla="*/ 1349 w 60"/>
                <a:gd name="T55" fmla="*/ 1434 h 69"/>
                <a:gd name="T56" fmla="*/ 1349 w 60"/>
                <a:gd name="T57" fmla="*/ 1434 h 69"/>
                <a:gd name="T58" fmla="*/ 1311 w 60"/>
                <a:gd name="T59" fmla="*/ 1278 h 69"/>
                <a:gd name="T60" fmla="*/ 1377 w 60"/>
                <a:gd name="T61" fmla="*/ 619 h 69"/>
                <a:gd name="T62" fmla="*/ 1261 w 60"/>
                <a:gd name="T63" fmla="*/ 1094 h 69"/>
                <a:gd name="T64" fmla="*/ 824 w 60"/>
                <a:gd name="T65" fmla="*/ 406 h 69"/>
                <a:gd name="T66" fmla="*/ 1058 w 60"/>
                <a:gd name="T67" fmla="*/ 1623 h 69"/>
                <a:gd name="T68" fmla="*/ 1037 w 60"/>
                <a:gd name="T69" fmla="*/ 2147 h 69"/>
                <a:gd name="T70" fmla="*/ 1349 w 60"/>
                <a:gd name="T71" fmla="*/ 2147 h 69"/>
                <a:gd name="T72" fmla="*/ 1349 w 60"/>
                <a:gd name="T73" fmla="*/ 1580 h 69"/>
                <a:gd name="T74" fmla="*/ 1725 w 60"/>
                <a:gd name="T75" fmla="*/ 1434 h 69"/>
                <a:gd name="T76" fmla="*/ 1882 w 60"/>
                <a:gd name="T77" fmla="*/ 1094 h 69"/>
                <a:gd name="T78" fmla="*/ 1853 w 60"/>
                <a:gd name="T79" fmla="*/ 909 h 69"/>
                <a:gd name="T80" fmla="*/ 1792 w 60"/>
                <a:gd name="T81" fmla="*/ 775 h 69"/>
                <a:gd name="T82" fmla="*/ 1792 w 60"/>
                <a:gd name="T83" fmla="*/ 754 h 69"/>
                <a:gd name="T84" fmla="*/ 1792 w 60"/>
                <a:gd name="T85" fmla="*/ 687 h 69"/>
                <a:gd name="T86" fmla="*/ 1562 w 60"/>
                <a:gd name="T87" fmla="*/ 184 h 69"/>
                <a:gd name="T88" fmla="*/ 1098 w 60"/>
                <a:gd name="T89" fmla="*/ 0 h 69"/>
                <a:gd name="T90" fmla="*/ 689 w 60"/>
                <a:gd name="T91" fmla="*/ 94 h 69"/>
                <a:gd name="T92" fmla="*/ 476 w 60"/>
                <a:gd name="T93" fmla="*/ 369 h 69"/>
                <a:gd name="T94" fmla="*/ 156 w 60"/>
                <a:gd name="T95" fmla="*/ 524 h 69"/>
                <a:gd name="T96" fmla="*/ 0 w 60"/>
                <a:gd name="T97" fmla="*/ 909 h 69"/>
                <a:gd name="T98" fmla="*/ 156 w 60"/>
                <a:gd name="T99" fmla="*/ 1238 h 69"/>
                <a:gd name="T100" fmla="*/ 438 w 60"/>
                <a:gd name="T101" fmla="*/ 1434 h 69"/>
                <a:gd name="T102" fmla="*/ 570 w 60"/>
                <a:gd name="T103" fmla="*/ 1623 h 69"/>
                <a:gd name="T104" fmla="*/ 824 w 60"/>
                <a:gd name="T105" fmla="*/ 1684 h 69"/>
                <a:gd name="T106" fmla="*/ 1037 w 60"/>
                <a:gd name="T107" fmla="*/ 1647 h 69"/>
                <a:gd name="T108" fmla="*/ 1058 w 60"/>
                <a:gd name="T109" fmla="*/ 1623 h 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 h="69">
                  <a:moveTo>
                    <a:pt x="26" y="13"/>
                  </a:moveTo>
                  <a:cubicBezTo>
                    <a:pt x="30" y="20"/>
                    <a:pt x="33" y="30"/>
                    <a:pt x="34" y="43"/>
                  </a:cubicBezTo>
                  <a:cubicBezTo>
                    <a:pt x="25" y="38"/>
                    <a:pt x="19" y="34"/>
                    <a:pt x="17" y="29"/>
                  </a:cubicBezTo>
                  <a:cubicBezTo>
                    <a:pt x="17" y="37"/>
                    <a:pt x="25" y="43"/>
                    <a:pt x="32" y="47"/>
                  </a:cubicBezTo>
                  <a:cubicBezTo>
                    <a:pt x="32" y="48"/>
                    <a:pt x="31" y="48"/>
                    <a:pt x="30" y="49"/>
                  </a:cubicBezTo>
                  <a:cubicBezTo>
                    <a:pt x="29" y="49"/>
                    <a:pt x="28" y="50"/>
                    <a:pt x="26" y="50"/>
                  </a:cubicBezTo>
                  <a:cubicBezTo>
                    <a:pt x="24" y="50"/>
                    <a:pt x="22" y="49"/>
                    <a:pt x="21" y="48"/>
                  </a:cubicBezTo>
                  <a:cubicBezTo>
                    <a:pt x="19" y="47"/>
                    <a:pt x="18" y="45"/>
                    <a:pt x="18" y="43"/>
                  </a:cubicBezTo>
                  <a:cubicBezTo>
                    <a:pt x="17" y="42"/>
                    <a:pt x="17" y="42"/>
                    <a:pt x="17" y="42"/>
                  </a:cubicBezTo>
                  <a:cubicBezTo>
                    <a:pt x="16" y="41"/>
                    <a:pt x="16" y="41"/>
                    <a:pt x="16" y="41"/>
                  </a:cubicBezTo>
                  <a:cubicBezTo>
                    <a:pt x="13" y="41"/>
                    <a:pt x="10" y="39"/>
                    <a:pt x="8" y="37"/>
                  </a:cubicBezTo>
                  <a:cubicBezTo>
                    <a:pt x="6" y="35"/>
                    <a:pt x="5" y="32"/>
                    <a:pt x="5" y="29"/>
                  </a:cubicBezTo>
                  <a:cubicBezTo>
                    <a:pt x="5" y="26"/>
                    <a:pt x="6" y="23"/>
                    <a:pt x="8" y="20"/>
                  </a:cubicBezTo>
                  <a:cubicBezTo>
                    <a:pt x="10" y="18"/>
                    <a:pt x="13" y="17"/>
                    <a:pt x="17" y="16"/>
                  </a:cubicBezTo>
                  <a:cubicBezTo>
                    <a:pt x="18" y="16"/>
                    <a:pt x="18" y="16"/>
                    <a:pt x="18" y="16"/>
                  </a:cubicBezTo>
                  <a:cubicBezTo>
                    <a:pt x="19" y="15"/>
                    <a:pt x="19" y="15"/>
                    <a:pt x="19" y="15"/>
                  </a:cubicBezTo>
                  <a:cubicBezTo>
                    <a:pt x="20" y="12"/>
                    <a:pt x="22" y="9"/>
                    <a:pt x="25" y="7"/>
                  </a:cubicBezTo>
                  <a:cubicBezTo>
                    <a:pt x="28" y="5"/>
                    <a:pt x="31" y="4"/>
                    <a:pt x="35" y="4"/>
                  </a:cubicBezTo>
                  <a:cubicBezTo>
                    <a:pt x="40" y="4"/>
                    <a:pt x="44" y="6"/>
                    <a:pt x="47" y="9"/>
                  </a:cubicBezTo>
                  <a:cubicBezTo>
                    <a:pt x="50" y="13"/>
                    <a:pt x="52" y="17"/>
                    <a:pt x="52" y="22"/>
                  </a:cubicBezTo>
                  <a:cubicBezTo>
                    <a:pt x="52" y="22"/>
                    <a:pt x="52" y="23"/>
                    <a:pt x="52" y="24"/>
                  </a:cubicBezTo>
                  <a:cubicBezTo>
                    <a:pt x="52" y="24"/>
                    <a:pt x="52" y="25"/>
                    <a:pt x="52" y="25"/>
                  </a:cubicBezTo>
                  <a:cubicBezTo>
                    <a:pt x="52" y="26"/>
                    <a:pt x="52" y="26"/>
                    <a:pt x="52" y="26"/>
                  </a:cubicBezTo>
                  <a:cubicBezTo>
                    <a:pt x="52" y="27"/>
                    <a:pt x="52" y="27"/>
                    <a:pt x="52" y="27"/>
                  </a:cubicBezTo>
                  <a:cubicBezTo>
                    <a:pt x="53" y="28"/>
                    <a:pt x="54" y="29"/>
                    <a:pt x="54" y="31"/>
                  </a:cubicBezTo>
                  <a:cubicBezTo>
                    <a:pt x="55" y="32"/>
                    <a:pt x="55" y="33"/>
                    <a:pt x="55" y="35"/>
                  </a:cubicBezTo>
                  <a:cubicBezTo>
                    <a:pt x="55" y="38"/>
                    <a:pt x="54" y="41"/>
                    <a:pt x="51" y="43"/>
                  </a:cubicBezTo>
                  <a:cubicBezTo>
                    <a:pt x="49" y="45"/>
                    <a:pt x="46" y="46"/>
                    <a:pt x="43" y="46"/>
                  </a:cubicBezTo>
                  <a:cubicBezTo>
                    <a:pt x="43" y="46"/>
                    <a:pt x="43" y="46"/>
                    <a:pt x="43" y="46"/>
                  </a:cubicBezTo>
                  <a:cubicBezTo>
                    <a:pt x="42" y="45"/>
                    <a:pt x="42" y="43"/>
                    <a:pt x="42" y="41"/>
                  </a:cubicBezTo>
                  <a:cubicBezTo>
                    <a:pt x="44" y="35"/>
                    <a:pt x="48" y="26"/>
                    <a:pt x="44" y="20"/>
                  </a:cubicBezTo>
                  <a:cubicBezTo>
                    <a:pt x="44" y="24"/>
                    <a:pt x="43" y="29"/>
                    <a:pt x="40" y="35"/>
                  </a:cubicBezTo>
                  <a:cubicBezTo>
                    <a:pt x="38" y="26"/>
                    <a:pt x="33" y="18"/>
                    <a:pt x="26" y="13"/>
                  </a:cubicBezTo>
                  <a:moveTo>
                    <a:pt x="34" y="52"/>
                  </a:moveTo>
                  <a:cubicBezTo>
                    <a:pt x="34" y="57"/>
                    <a:pt x="34" y="63"/>
                    <a:pt x="33" y="69"/>
                  </a:cubicBezTo>
                  <a:cubicBezTo>
                    <a:pt x="43" y="69"/>
                    <a:pt x="43" y="69"/>
                    <a:pt x="43" y="69"/>
                  </a:cubicBezTo>
                  <a:cubicBezTo>
                    <a:pt x="43" y="64"/>
                    <a:pt x="44" y="58"/>
                    <a:pt x="43" y="51"/>
                  </a:cubicBezTo>
                  <a:cubicBezTo>
                    <a:pt x="48" y="51"/>
                    <a:pt x="52" y="49"/>
                    <a:pt x="55" y="46"/>
                  </a:cubicBezTo>
                  <a:cubicBezTo>
                    <a:pt x="58" y="43"/>
                    <a:pt x="60" y="39"/>
                    <a:pt x="60" y="35"/>
                  </a:cubicBezTo>
                  <a:cubicBezTo>
                    <a:pt x="60" y="33"/>
                    <a:pt x="59" y="31"/>
                    <a:pt x="59" y="29"/>
                  </a:cubicBezTo>
                  <a:cubicBezTo>
                    <a:pt x="58" y="28"/>
                    <a:pt x="58" y="26"/>
                    <a:pt x="57" y="25"/>
                  </a:cubicBezTo>
                  <a:cubicBezTo>
                    <a:pt x="57" y="25"/>
                    <a:pt x="57" y="24"/>
                    <a:pt x="57" y="24"/>
                  </a:cubicBezTo>
                  <a:cubicBezTo>
                    <a:pt x="57" y="23"/>
                    <a:pt x="57" y="22"/>
                    <a:pt x="57" y="22"/>
                  </a:cubicBezTo>
                  <a:cubicBezTo>
                    <a:pt x="57" y="16"/>
                    <a:pt x="54" y="10"/>
                    <a:pt x="50" y="6"/>
                  </a:cubicBezTo>
                  <a:cubicBezTo>
                    <a:pt x="46" y="2"/>
                    <a:pt x="41" y="0"/>
                    <a:pt x="35" y="0"/>
                  </a:cubicBezTo>
                  <a:cubicBezTo>
                    <a:pt x="30" y="0"/>
                    <a:pt x="26" y="1"/>
                    <a:pt x="22" y="3"/>
                  </a:cubicBezTo>
                  <a:cubicBezTo>
                    <a:pt x="19" y="5"/>
                    <a:pt x="17" y="8"/>
                    <a:pt x="15" y="12"/>
                  </a:cubicBezTo>
                  <a:cubicBezTo>
                    <a:pt x="11" y="13"/>
                    <a:pt x="7" y="14"/>
                    <a:pt x="5" y="17"/>
                  </a:cubicBezTo>
                  <a:cubicBezTo>
                    <a:pt x="2" y="20"/>
                    <a:pt x="0" y="24"/>
                    <a:pt x="0" y="29"/>
                  </a:cubicBezTo>
                  <a:cubicBezTo>
                    <a:pt x="0" y="33"/>
                    <a:pt x="2" y="37"/>
                    <a:pt x="5" y="40"/>
                  </a:cubicBezTo>
                  <a:cubicBezTo>
                    <a:pt x="7" y="43"/>
                    <a:pt x="10" y="45"/>
                    <a:pt x="14" y="46"/>
                  </a:cubicBezTo>
                  <a:cubicBezTo>
                    <a:pt x="15" y="48"/>
                    <a:pt x="16" y="50"/>
                    <a:pt x="18" y="52"/>
                  </a:cubicBezTo>
                  <a:cubicBezTo>
                    <a:pt x="20" y="53"/>
                    <a:pt x="23" y="54"/>
                    <a:pt x="26" y="54"/>
                  </a:cubicBezTo>
                  <a:cubicBezTo>
                    <a:pt x="28" y="54"/>
                    <a:pt x="31" y="54"/>
                    <a:pt x="33" y="53"/>
                  </a:cubicBezTo>
                  <a:cubicBezTo>
                    <a:pt x="33" y="52"/>
                    <a:pt x="34" y="52"/>
                    <a:pt x="34" y="52"/>
                  </a:cubicBezTo>
                </a:path>
              </a:pathLst>
            </a:custGeom>
            <a:solidFill>
              <a:srgbClr val="22396E"/>
            </a:solidFill>
            <a:ln w="9525">
              <a:solidFill>
                <a:srgbClr val="000000"/>
              </a:solidFill>
              <a:prstDash val="solid"/>
              <a:round/>
              <a:headEnd/>
              <a:tailEnd/>
            </a:ln>
          </p:spPr>
          <p:txBody>
            <a:bodyPr/>
            <a:lstStyle/>
            <a:p>
              <a:endParaRPr lang="en-GB"/>
            </a:p>
          </p:txBody>
        </p:sp>
        <p:sp>
          <p:nvSpPr>
            <p:cNvPr id="96" name="Oval 735"/>
            <p:cNvSpPr>
              <a:spLocks noChangeArrowheads="1"/>
            </p:cNvSpPr>
            <p:nvPr/>
          </p:nvSpPr>
          <p:spPr bwMode="gray">
            <a:xfrm>
              <a:off x="509589" y="3736672"/>
              <a:ext cx="468313" cy="465137"/>
            </a:xfrm>
            <a:prstGeom prst="ellipse">
              <a:avLst/>
            </a:prstGeom>
            <a:noFill/>
            <a:ln w="41275">
              <a:solidFill>
                <a:srgbClr val="FF99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eaLnBrk="1" hangingPunct="1">
                <a:lnSpc>
                  <a:spcPct val="100000"/>
                </a:lnSpc>
                <a:spcBef>
                  <a:spcPct val="0"/>
                </a:spcBef>
                <a:buClrTx/>
                <a:buFontTx/>
                <a:buNone/>
              </a:pPr>
              <a:endParaRPr lang="fr-BE" altLang="fr-FR">
                <a:solidFill>
                  <a:srgbClr val="0F5494"/>
                </a:solidFill>
              </a:endParaRPr>
            </a:p>
          </p:txBody>
        </p:sp>
        <p:sp>
          <p:nvSpPr>
            <p:cNvPr id="14" name="Oval 41"/>
            <p:cNvSpPr>
              <a:spLocks noChangeArrowheads="1"/>
            </p:cNvSpPr>
            <p:nvPr/>
          </p:nvSpPr>
          <p:spPr bwMode="gray">
            <a:xfrm>
              <a:off x="2820988" y="3817640"/>
              <a:ext cx="311150" cy="311150"/>
            </a:xfrm>
            <a:prstGeom prst="ellipse">
              <a:avLst/>
            </a:prstGeom>
            <a:solidFill>
              <a:schemeClr val="bg1"/>
            </a:solidFill>
            <a:ln w="9525" algn="ctr">
              <a:solidFill>
                <a:srgbClr val="FF9900"/>
              </a:solidFill>
              <a:prstDash val="solid"/>
              <a:round/>
              <a:headEnd/>
              <a:tailEnd/>
            </a:ln>
          </p:spPr>
          <p:txBody>
            <a:bodyPr wrap="none" anchor="ctr"/>
            <a:lstStyle>
              <a:lvl1pPr marL="3175">
                <a:lnSpc>
                  <a:spcPct val="120000"/>
                </a:lnSpc>
                <a:spcBef>
                  <a:spcPct val="20000"/>
                </a:spcBef>
                <a:buClr>
                  <a:schemeClr val="hlink"/>
                </a:buClr>
                <a:buChar char="•"/>
                <a:defRPr>
                  <a:solidFill>
                    <a:schemeClr val="tx2"/>
                  </a:solidFill>
                  <a:latin typeface="Verdana" pitchFamily="34" charset="0"/>
                  <a:ea typeface="Arial Unicode MS" pitchFamily="34" charset="-128"/>
                  <a:cs typeface="Arial Unicode MS" pitchFamily="34" charset="-128"/>
                </a:defRPr>
              </a:lvl1pPr>
              <a:lvl2pPr marL="742950" indent="-285750">
                <a:lnSpc>
                  <a:spcPct val="120000"/>
                </a:lnSpc>
                <a:spcBef>
                  <a:spcPct val="20000"/>
                </a:spcBef>
                <a:buClr>
                  <a:srgbClr val="009FBA"/>
                </a:buClr>
                <a:buChar char="•"/>
                <a:defRPr sz="1600">
                  <a:solidFill>
                    <a:schemeClr val="tx2"/>
                  </a:solidFill>
                  <a:latin typeface="Verdana" pitchFamily="34" charset="0"/>
                  <a:ea typeface="Arial Unicode MS" pitchFamily="34" charset="-128"/>
                  <a:cs typeface="Arial Unicode MS" pitchFamily="34" charset="-128"/>
                </a:defRPr>
              </a:lvl2pPr>
              <a:lvl3pPr marL="1143000" indent="-228600">
                <a:lnSpc>
                  <a:spcPct val="120000"/>
                </a:lnSpc>
                <a:spcBef>
                  <a:spcPct val="20000"/>
                </a:spcBef>
                <a:buClr>
                  <a:schemeClr val="accent1"/>
                </a:buClr>
                <a:buChar char="•"/>
                <a:defRPr sz="1600">
                  <a:solidFill>
                    <a:schemeClr val="tx2"/>
                  </a:solidFill>
                  <a:latin typeface="Verdana" pitchFamily="34" charset="0"/>
                  <a:ea typeface="Arial Unicode MS" pitchFamily="34" charset="-128"/>
                  <a:cs typeface="Arial Unicode MS" pitchFamily="34" charset="-128"/>
                </a:defRPr>
              </a:lvl3pPr>
              <a:lvl4pPr marL="16002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4pPr>
              <a:lvl5pPr marL="2057400" indent="-228600">
                <a:spcBef>
                  <a:spcPct val="20000"/>
                </a:spcBef>
                <a:buChar char="»"/>
                <a:defRPr sz="20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sz="2000">
                  <a:solidFill>
                    <a:schemeClr val="tx1"/>
                  </a:solidFill>
                  <a:latin typeface="Verdana" pitchFamily="34" charset="0"/>
                  <a:ea typeface="Arial Unicode MS" pitchFamily="34" charset="-128"/>
                  <a:cs typeface="Arial Unicode MS" pitchFamily="34" charset="-128"/>
                </a:defRPr>
              </a:lvl9pPr>
            </a:lstStyle>
            <a:p>
              <a:pPr algn="ctr" eaLnBrk="1" hangingPunct="1">
                <a:spcBef>
                  <a:spcPct val="0"/>
                </a:spcBef>
                <a:buClrTx/>
                <a:buFontTx/>
                <a:buNone/>
              </a:pPr>
              <a:r>
                <a:rPr lang="fr-BE" altLang="en-US" b="1">
                  <a:solidFill>
                    <a:srgbClr val="FF9900"/>
                  </a:solidFill>
                </a:rPr>
                <a:t>4</a:t>
              </a:r>
              <a:endParaRPr lang="fr-FR" altLang="en-US" b="1">
                <a:solidFill>
                  <a:srgbClr val="FF9900"/>
                </a:solidFill>
              </a:endParaRPr>
            </a:p>
          </p:txBody>
        </p:sp>
      </p:grpSp>
      <p:sp>
        <p:nvSpPr>
          <p:cNvPr id="97" name="Rectangle 96"/>
          <p:cNvSpPr/>
          <p:nvPr/>
        </p:nvSpPr>
        <p:spPr bwMode="auto">
          <a:xfrm>
            <a:off x="179512" y="1916832"/>
            <a:ext cx="8784976" cy="1656184"/>
          </a:xfrm>
          <a:prstGeom prst="rect">
            <a:avLst/>
          </a:prstGeom>
          <a:noFill/>
          <a:ln w="22225"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98" name="Rectangle 97"/>
          <p:cNvSpPr/>
          <p:nvPr/>
        </p:nvSpPr>
        <p:spPr bwMode="auto">
          <a:xfrm>
            <a:off x="179512" y="3645024"/>
            <a:ext cx="8784976" cy="1800200"/>
          </a:xfrm>
          <a:prstGeom prst="rect">
            <a:avLst/>
          </a:prstGeom>
          <a:noFill/>
          <a:ln w="22225" cap="flat" cmpd="sng" algn="ctr">
            <a:solidFill>
              <a:srgbClr val="004C2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99" name="Rectangle 98"/>
          <p:cNvSpPr/>
          <p:nvPr/>
        </p:nvSpPr>
        <p:spPr bwMode="auto">
          <a:xfrm>
            <a:off x="179512" y="5517232"/>
            <a:ext cx="8784976" cy="936104"/>
          </a:xfrm>
          <a:prstGeom prst="rect">
            <a:avLst/>
          </a:prstGeom>
          <a:noFill/>
          <a:ln w="222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00" name="TextBox 99"/>
          <p:cNvSpPr txBox="1"/>
          <p:nvPr/>
        </p:nvSpPr>
        <p:spPr>
          <a:xfrm>
            <a:off x="376996" y="5775647"/>
            <a:ext cx="2735832" cy="461665"/>
          </a:xfrm>
          <a:prstGeom prst="rect">
            <a:avLst/>
          </a:prstGeom>
          <a:noFill/>
        </p:spPr>
        <p:txBody>
          <a:bodyPr wrap="square" rtlCol="0">
            <a:spAutoFit/>
          </a:bodyPr>
          <a:lstStyle/>
          <a:p>
            <a:r>
              <a:rPr lang="en-GB" sz="2400" dirty="0" smtClean="0">
                <a:solidFill>
                  <a:srgbClr val="0000FF"/>
                </a:solidFill>
              </a:rPr>
              <a:t>"Article 7 ERDF"</a:t>
            </a:r>
            <a:endParaRPr lang="en-GB" sz="2400" dirty="0">
              <a:solidFill>
                <a:srgbClr val="0000FF"/>
              </a:solidFill>
            </a:endParaRPr>
          </a:p>
        </p:txBody>
      </p:sp>
      <p:cxnSp>
        <p:nvCxnSpPr>
          <p:cNvPr id="102" name="Straight Connector 101"/>
          <p:cNvCxnSpPr/>
          <p:nvPr/>
        </p:nvCxnSpPr>
        <p:spPr bwMode="auto">
          <a:xfrm>
            <a:off x="395536" y="2243987"/>
            <a:ext cx="914400" cy="91440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 name="Rounded Rectangle 102"/>
          <p:cNvSpPr/>
          <p:nvPr/>
        </p:nvSpPr>
        <p:spPr bwMode="auto">
          <a:xfrm>
            <a:off x="395536" y="5733256"/>
            <a:ext cx="2698753" cy="576064"/>
          </a:xfrm>
          <a:prstGeom prst="roundRect">
            <a:avLst>
              <a:gd name="adj" fmla="val 50000"/>
            </a:avLst>
          </a:prstGeom>
          <a:noFill/>
          <a:ln w="34925"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3433140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29600" cy="936625"/>
          </a:xfrm>
        </p:spPr>
        <p:txBody>
          <a:bodyPr/>
          <a:lstStyle/>
          <a:p>
            <a:pPr algn="ctr"/>
            <a:r>
              <a:rPr lang="en-GB" dirty="0" smtClean="0"/>
              <a:t>Strategic approach</a:t>
            </a:r>
            <a:endParaRPr lang="en-GB" dirty="0"/>
          </a:p>
        </p:txBody>
      </p:sp>
      <p:sp>
        <p:nvSpPr>
          <p:cNvPr id="3" name="Content Placeholder 2"/>
          <p:cNvSpPr>
            <a:spLocks noGrp="1"/>
          </p:cNvSpPr>
          <p:nvPr>
            <p:ph idx="1"/>
          </p:nvPr>
        </p:nvSpPr>
        <p:spPr>
          <a:xfrm>
            <a:off x="107504" y="1844824"/>
            <a:ext cx="8856984" cy="2664296"/>
          </a:xfrm>
        </p:spPr>
        <p:txBody>
          <a:bodyPr/>
          <a:lstStyle/>
          <a:p>
            <a:r>
              <a:rPr lang="en-GB" sz="2200" i="0" dirty="0" smtClean="0"/>
              <a:t>Each approach has its own focus and requirements (e.g. in the form of ex-ante conditionalities). </a:t>
            </a:r>
          </a:p>
          <a:p>
            <a:endParaRPr lang="en-GB" sz="800" i="0" dirty="0" smtClean="0"/>
          </a:p>
          <a:p>
            <a:r>
              <a:rPr lang="en-GB" sz="2200" i="0" dirty="0" smtClean="0">
                <a:solidFill>
                  <a:srgbClr val="FFC000"/>
                </a:solidFill>
              </a:rPr>
              <a:t>Low-carbon strategy	</a:t>
            </a:r>
          </a:p>
          <a:p>
            <a:r>
              <a:rPr lang="en-GB" sz="800" i="0" dirty="0" smtClean="0">
                <a:solidFill>
                  <a:srgbClr val="FFC000"/>
                </a:solidFill>
              </a:rPr>
              <a:t>	</a:t>
            </a:r>
          </a:p>
          <a:p>
            <a:r>
              <a:rPr lang="en-GB" sz="2200" i="0" dirty="0" smtClean="0">
                <a:solidFill>
                  <a:srgbClr val="006600"/>
                </a:solidFill>
              </a:rPr>
              <a:t>Nat./reg. transport plans                          </a:t>
            </a:r>
            <a:r>
              <a:rPr lang="en-GB" sz="2200" i="0" dirty="0" smtClean="0">
                <a:solidFill>
                  <a:srgbClr val="002060"/>
                </a:solidFill>
              </a:rPr>
              <a:t>'good projects'</a:t>
            </a:r>
          </a:p>
          <a:p>
            <a:endParaRPr lang="en-GB" sz="800" i="0" dirty="0" smtClean="0">
              <a:solidFill>
                <a:srgbClr val="0000FF"/>
              </a:solidFill>
            </a:endParaRPr>
          </a:p>
          <a:p>
            <a:r>
              <a:rPr lang="en-GB" sz="2200" i="0" dirty="0" smtClean="0">
                <a:solidFill>
                  <a:srgbClr val="0000FF"/>
                </a:solidFill>
              </a:rPr>
              <a:t>Urban development strategy				</a:t>
            </a:r>
          </a:p>
          <a:p>
            <a:endParaRPr lang="en-GB" sz="2200" i="0" dirty="0"/>
          </a:p>
          <a:p>
            <a:endParaRPr lang="en-GB" sz="800" i="0" dirty="0" smtClean="0"/>
          </a:p>
          <a:p>
            <a:pPr marL="457200" lvl="1" indent="0">
              <a:buNone/>
            </a:pPr>
            <a:endParaRPr lang="en-GB" b="0" i="0" dirty="0" smtClean="0"/>
          </a:p>
          <a:p>
            <a:pPr marL="457200" lvl="1" indent="0">
              <a:buNone/>
            </a:pPr>
            <a:endParaRPr lang="en-GB" sz="800" b="0" dirty="0"/>
          </a:p>
          <a:p>
            <a:endParaRPr lang="en-GB" b="1" dirty="0"/>
          </a:p>
        </p:txBody>
      </p:sp>
      <p:sp>
        <p:nvSpPr>
          <p:cNvPr id="16" name="Content Placeholder 2"/>
          <p:cNvSpPr txBox="1">
            <a:spLocks/>
          </p:cNvSpPr>
          <p:nvPr/>
        </p:nvSpPr>
        <p:spPr bwMode="auto">
          <a:xfrm>
            <a:off x="107505" y="4581128"/>
            <a:ext cx="8784976" cy="2016224"/>
          </a:xfrm>
          <a:prstGeom prst="rect">
            <a:avLst/>
          </a:prstGeom>
          <a:solidFill>
            <a:schemeClr val="bg2">
              <a:lumMod val="20000"/>
              <a:lumOff val="80000"/>
            </a:schemeClr>
          </a:solidFill>
          <a:ln>
            <a:noFill/>
          </a:ln>
          <a:effectLs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457200" lvl="1" indent="0">
              <a:buFontTx/>
              <a:buNone/>
            </a:pPr>
            <a:r>
              <a:rPr lang="en-GB" sz="2400" b="0" kern="0" dirty="0" smtClean="0"/>
              <a:t>Recommended: </a:t>
            </a:r>
            <a:r>
              <a:rPr lang="en-GB" sz="2400" b="0" kern="0" dirty="0" smtClean="0">
                <a:solidFill>
                  <a:srgbClr val="C00000"/>
                </a:solidFill>
              </a:rPr>
              <a:t>Sustainable Urban Mobility Plan</a:t>
            </a:r>
          </a:p>
          <a:p>
            <a:pPr marL="457200" lvl="1" indent="0">
              <a:buFontTx/>
              <a:buNone/>
            </a:pPr>
            <a:endParaRPr lang="en-GB" sz="200" b="0" kern="0" dirty="0" smtClean="0">
              <a:solidFill>
                <a:srgbClr val="C00000"/>
              </a:solidFill>
            </a:endParaRPr>
          </a:p>
          <a:p>
            <a:pPr lvl="1"/>
            <a:r>
              <a:rPr lang="en-GB" b="0" kern="0" dirty="0" smtClean="0"/>
              <a:t>provides a </a:t>
            </a:r>
            <a:r>
              <a:rPr lang="en-GB" b="0" kern="0" dirty="0" smtClean="0">
                <a:solidFill>
                  <a:srgbClr val="C00000"/>
                </a:solidFill>
              </a:rPr>
              <a:t>comprehensive transport plan for the urban area</a:t>
            </a:r>
            <a:endParaRPr lang="en-GB" b="0" kern="0" dirty="0"/>
          </a:p>
          <a:p>
            <a:pPr marL="457200" lvl="1" indent="0">
              <a:buNone/>
            </a:pPr>
            <a:endParaRPr lang="en-GB" sz="800" b="0" kern="0" dirty="0" smtClean="0"/>
          </a:p>
          <a:p>
            <a:pPr lvl="1"/>
            <a:r>
              <a:rPr lang="en-GB" b="0" kern="0" dirty="0" smtClean="0"/>
              <a:t>delivers the transport dimension of a </a:t>
            </a:r>
            <a:r>
              <a:rPr lang="en-GB" b="0" kern="0" dirty="0" smtClean="0">
                <a:solidFill>
                  <a:srgbClr val="C00000"/>
                </a:solidFill>
              </a:rPr>
              <a:t>low-carbon strategy</a:t>
            </a:r>
          </a:p>
          <a:p>
            <a:pPr marL="457200" lvl="1" indent="0">
              <a:buFontTx/>
              <a:buNone/>
            </a:pPr>
            <a:endParaRPr lang="en-GB" sz="800" b="0" kern="0" dirty="0" smtClean="0">
              <a:solidFill>
                <a:srgbClr val="C00000"/>
              </a:solidFill>
            </a:endParaRPr>
          </a:p>
          <a:p>
            <a:pPr lvl="1"/>
            <a:r>
              <a:rPr lang="en-GB" b="0" kern="0" dirty="0" smtClean="0"/>
              <a:t>linked in an integrated </a:t>
            </a:r>
            <a:r>
              <a:rPr lang="en-GB" b="0" kern="0" dirty="0" smtClean="0">
                <a:solidFill>
                  <a:srgbClr val="C00000"/>
                </a:solidFill>
              </a:rPr>
              <a:t>strategy for urban development </a:t>
            </a:r>
          </a:p>
          <a:p>
            <a:endParaRPr lang="en-GB" sz="2200" kern="0" dirty="0" smtClean="0"/>
          </a:p>
          <a:p>
            <a:endParaRPr lang="en-GB" b="1" kern="0" dirty="0"/>
          </a:p>
        </p:txBody>
      </p:sp>
      <p:sp>
        <p:nvSpPr>
          <p:cNvPr id="17" name="Right Arrow 16"/>
          <p:cNvSpPr/>
          <p:nvPr/>
        </p:nvSpPr>
        <p:spPr bwMode="auto">
          <a:xfrm>
            <a:off x="4644008" y="3068960"/>
            <a:ext cx="1512168" cy="900100"/>
          </a:xfrm>
          <a:prstGeom prs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8" name="TextBox 17"/>
          <p:cNvSpPr txBox="1"/>
          <p:nvPr/>
        </p:nvSpPr>
        <p:spPr>
          <a:xfrm>
            <a:off x="5148064" y="3265820"/>
            <a:ext cx="468052" cy="523220"/>
          </a:xfrm>
          <a:prstGeom prst="rect">
            <a:avLst/>
          </a:prstGeom>
          <a:noFill/>
        </p:spPr>
        <p:txBody>
          <a:bodyPr wrap="square" rtlCol="0">
            <a:spAutoFit/>
          </a:bodyPr>
          <a:lstStyle/>
          <a:p>
            <a:r>
              <a:rPr lang="en-GB" sz="2800" b="1" dirty="0" smtClean="0"/>
              <a:t>?</a:t>
            </a:r>
            <a:endParaRPr lang="en-GB" sz="2800" b="1" dirty="0"/>
          </a:p>
        </p:txBody>
      </p:sp>
    </p:spTree>
    <p:extLst>
      <p:ext uri="{BB962C8B-B14F-4D97-AF65-F5344CB8AC3E}">
        <p14:creationId xmlns:p14="http://schemas.microsoft.com/office/powerpoint/2010/main" val="4009188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95288" y="1196752"/>
            <a:ext cx="8229600" cy="936625"/>
          </a:xfrm>
        </p:spPr>
        <p:txBody>
          <a:bodyPr/>
          <a:lstStyle/>
          <a:p>
            <a:pPr algn="ctr"/>
            <a:r>
              <a:rPr lang="en-US" altLang="en-US" dirty="0" smtClean="0"/>
              <a:t>Sound delivery</a:t>
            </a:r>
            <a:endParaRPr lang="en-US" altLang="en-US" dirty="0"/>
          </a:p>
        </p:txBody>
      </p:sp>
      <p:sp>
        <p:nvSpPr>
          <p:cNvPr id="83971" name="Rectangle 3"/>
          <p:cNvSpPr>
            <a:spLocks noGrp="1" noChangeArrowheads="1"/>
          </p:cNvSpPr>
          <p:nvPr>
            <p:ph type="body" idx="1"/>
          </p:nvPr>
        </p:nvSpPr>
        <p:spPr>
          <a:xfrm>
            <a:off x="457200" y="2060849"/>
            <a:ext cx="8229600" cy="3960540"/>
          </a:xfrm>
        </p:spPr>
        <p:txBody>
          <a:bodyPr/>
          <a:lstStyle/>
          <a:p>
            <a:endParaRPr lang="en-US" altLang="en-US" dirty="0"/>
          </a:p>
          <a:p>
            <a:endParaRPr lang="en-US" altLang="en-US" dirty="0"/>
          </a:p>
        </p:txBody>
      </p:sp>
      <p:sp>
        <p:nvSpPr>
          <p:cNvPr id="5" name="Content Placeholder 2"/>
          <p:cNvSpPr txBox="1">
            <a:spLocks/>
          </p:cNvSpPr>
          <p:nvPr/>
        </p:nvSpPr>
        <p:spPr bwMode="auto">
          <a:xfrm>
            <a:off x="179512" y="2060848"/>
            <a:ext cx="8712967" cy="4320480"/>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444500" lvl="1" indent="-355600"/>
            <a:r>
              <a:rPr lang="en-GB" sz="2200" b="0" kern="0" dirty="0" smtClean="0"/>
              <a:t>What ultimately matters: </a:t>
            </a:r>
            <a:r>
              <a:rPr lang="en-GB" sz="2200" b="0" kern="0" dirty="0" smtClean="0">
                <a:solidFill>
                  <a:srgbClr val="C00000"/>
                </a:solidFill>
              </a:rPr>
              <a:t>sound delivery </a:t>
            </a:r>
            <a:r>
              <a:rPr lang="en-GB" sz="2200" b="0" kern="0" dirty="0" smtClean="0"/>
              <a:t>of strategies and investments on the ground (</a:t>
            </a:r>
            <a:r>
              <a:rPr lang="en-GB" sz="2200" b="0" kern="0" dirty="0" smtClean="0">
                <a:solidFill>
                  <a:srgbClr val="C00000"/>
                </a:solidFill>
              </a:rPr>
              <a:t>result orientation</a:t>
            </a:r>
            <a:r>
              <a:rPr lang="en-GB" sz="2200" b="0" kern="0" dirty="0" smtClean="0"/>
              <a:t>)</a:t>
            </a:r>
          </a:p>
          <a:p>
            <a:pPr marL="444500" lvl="1" indent="-355600"/>
            <a:endParaRPr lang="en-GB" sz="300" b="0" kern="0" dirty="0" smtClean="0"/>
          </a:p>
          <a:p>
            <a:pPr marL="444500" lvl="1" indent="-355600"/>
            <a:r>
              <a:rPr lang="en-GB" sz="2200" b="0" kern="0" dirty="0" smtClean="0"/>
              <a:t>Make use of </a:t>
            </a:r>
            <a:r>
              <a:rPr lang="en-GB" sz="2200" b="0" kern="0" dirty="0" smtClean="0">
                <a:solidFill>
                  <a:srgbClr val="C00000"/>
                </a:solidFill>
              </a:rPr>
              <a:t>Technical Assistance </a:t>
            </a:r>
            <a:r>
              <a:rPr lang="en-GB" sz="2200" b="0" kern="0" dirty="0" smtClean="0"/>
              <a:t>to enhance </a:t>
            </a:r>
            <a:r>
              <a:rPr lang="en-GB" sz="2200" b="0" kern="0" dirty="0" smtClean="0">
                <a:solidFill>
                  <a:srgbClr val="C00000"/>
                </a:solidFill>
              </a:rPr>
              <a:t>Administrative Capacity </a:t>
            </a:r>
            <a:r>
              <a:rPr lang="en-GB" sz="2200" b="0" kern="0" dirty="0" smtClean="0"/>
              <a:t>- 'in-kind' (JASPERS) and financial contribution; MS action required by EAC</a:t>
            </a:r>
          </a:p>
          <a:p>
            <a:pPr marL="444500" lvl="1" indent="-355600">
              <a:buNone/>
            </a:pPr>
            <a:endParaRPr lang="en-GB" sz="300" b="0" kern="0" dirty="0" smtClean="0"/>
          </a:p>
          <a:p>
            <a:pPr marL="444500" lvl="1" indent="-355600"/>
            <a:r>
              <a:rPr lang="en-GB" sz="2200" b="0" kern="0" dirty="0" smtClean="0">
                <a:solidFill>
                  <a:srgbClr val="C00000"/>
                </a:solidFill>
              </a:rPr>
              <a:t>Work across administrative boundaries and national borders </a:t>
            </a:r>
            <a:r>
              <a:rPr lang="en-GB" sz="2200" b="0" kern="0" dirty="0" smtClean="0"/>
              <a:t>– ETC programmes &lt;-&gt; main-stream OP</a:t>
            </a:r>
          </a:p>
          <a:p>
            <a:pPr marL="444500" lvl="1" indent="-355600"/>
            <a:endParaRPr lang="en-GB" sz="300" b="0" kern="0" dirty="0" smtClean="0"/>
          </a:p>
          <a:p>
            <a:pPr marL="444500" lvl="1" indent="-355600"/>
            <a:r>
              <a:rPr lang="en-GB" sz="2200" b="0" kern="0" dirty="0" smtClean="0"/>
              <a:t>Deploy </a:t>
            </a:r>
            <a:r>
              <a:rPr lang="en-GB" sz="2200" b="0" kern="0" dirty="0" smtClean="0">
                <a:solidFill>
                  <a:srgbClr val="C00000"/>
                </a:solidFill>
              </a:rPr>
              <a:t>innovative solutions</a:t>
            </a:r>
            <a:r>
              <a:rPr lang="en-GB" sz="2200" b="0" kern="0" dirty="0" smtClean="0"/>
              <a:t> (e.g. CIVITAS, Smart Cities)</a:t>
            </a:r>
          </a:p>
          <a:p>
            <a:pPr marL="444500" lvl="1" indent="-355600">
              <a:buNone/>
            </a:pPr>
            <a:endParaRPr lang="en-GB" sz="300" b="0" kern="0" dirty="0" smtClean="0"/>
          </a:p>
          <a:p>
            <a:pPr marL="444500" lvl="1" indent="-355600"/>
            <a:r>
              <a:rPr lang="en-GB" sz="2200" b="0" kern="0" dirty="0" smtClean="0"/>
              <a:t>Use opportunities for </a:t>
            </a:r>
            <a:r>
              <a:rPr lang="en-GB" sz="2200" b="0" kern="0" dirty="0" smtClean="0">
                <a:solidFill>
                  <a:srgbClr val="C00000"/>
                </a:solidFill>
              </a:rPr>
              <a:t>peer-to-peer exchange </a:t>
            </a:r>
            <a:r>
              <a:rPr lang="en-GB" sz="2200" b="0" kern="0" dirty="0" smtClean="0"/>
              <a:t>(Urban Development </a:t>
            </a:r>
            <a:r>
              <a:rPr lang="en-GB" sz="2200" b="0" kern="0" dirty="0"/>
              <a:t>P</a:t>
            </a:r>
            <a:r>
              <a:rPr lang="en-GB" sz="2200" b="0" kern="0" dirty="0" smtClean="0"/>
              <a:t>latform; Covenant of Mayors; Platform for Sustainable Urban Mobility Plans, …)</a:t>
            </a:r>
          </a:p>
          <a:p>
            <a:pPr marL="444500" lvl="1" indent="-355600"/>
            <a:endParaRPr lang="en-GB" sz="300" b="0" kern="0" dirty="0" smtClean="0"/>
          </a:p>
        </p:txBody>
      </p:sp>
      <p:sp>
        <p:nvSpPr>
          <p:cNvPr id="3" name="Rectangle 2"/>
          <p:cNvSpPr/>
          <p:nvPr/>
        </p:nvSpPr>
        <p:spPr bwMode="auto">
          <a:xfrm>
            <a:off x="1043608" y="3212976"/>
            <a:ext cx="136815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2056652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8831</TotalTime>
  <Words>1387</Words>
  <Application>Microsoft Office PowerPoint</Application>
  <PresentationFormat>On-screen Show (4:3)</PresentationFormat>
  <Paragraphs>181</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Blank</vt:lpstr>
      <vt:lpstr>Cohesion policy support for sustainable urban mobility</vt:lpstr>
      <vt:lpstr>Urban mobility</vt:lpstr>
      <vt:lpstr>Considerable cohesion policy support</vt:lpstr>
      <vt:lpstr>'Urban' share of transport budget</vt:lpstr>
      <vt:lpstr>PowerPoint Presentation</vt:lpstr>
      <vt:lpstr>PowerPoint Presentation</vt:lpstr>
      <vt:lpstr>Strategic approach</vt:lpstr>
      <vt:lpstr>Strategic approach</vt:lpstr>
      <vt:lpstr>Sound delivery</vt:lpstr>
      <vt:lpstr>From programming to implementation</vt:lpstr>
      <vt:lpstr>From programming to implementation</vt:lpstr>
      <vt:lpstr>Financing of the rolling stock – railway – project with state aid relevance</vt:lpstr>
      <vt:lpstr>Financing of the rolling stock – railway/PSO</vt:lpstr>
      <vt:lpstr>Financing of the rolling stock – urban transport/PSO</vt:lpstr>
      <vt:lpstr>Financing of the rolling stock – example Slovakia: operational programme Integrated Infrastructure</vt:lpstr>
      <vt:lpstr>Financing of the rolling stock – capacity building </vt:lpstr>
      <vt:lpstr>Further information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LEINER Vincent (REGIO)</dc:creator>
  <cp:lastModifiedBy>STRAKA Jaroslav (REGIO)</cp:lastModifiedBy>
  <cp:revision>122</cp:revision>
  <cp:lastPrinted>2015-04-29T14:32:56Z</cp:lastPrinted>
  <dcterms:created xsi:type="dcterms:W3CDTF">2015-04-22T08:02:20Z</dcterms:created>
  <dcterms:modified xsi:type="dcterms:W3CDTF">2015-05-27T07:44:28Z</dcterms:modified>
</cp:coreProperties>
</file>